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92" r:id="rId4"/>
    <p:sldId id="258" r:id="rId5"/>
    <p:sldId id="287" r:id="rId6"/>
    <p:sldId id="260" r:id="rId7"/>
    <p:sldId id="261" r:id="rId8"/>
    <p:sldId id="262" r:id="rId9"/>
    <p:sldId id="263" r:id="rId10"/>
    <p:sldId id="264" r:id="rId11"/>
    <p:sldId id="265" r:id="rId12"/>
    <p:sldId id="296" r:id="rId13"/>
    <p:sldId id="266" r:id="rId14"/>
    <p:sldId id="267" r:id="rId15"/>
    <p:sldId id="268" r:id="rId16"/>
    <p:sldId id="269" r:id="rId17"/>
    <p:sldId id="288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89" r:id="rId26"/>
    <p:sldId id="277" r:id="rId27"/>
    <p:sldId id="278" r:id="rId28"/>
    <p:sldId id="279" r:id="rId29"/>
    <p:sldId id="290" r:id="rId30"/>
    <p:sldId id="295" r:id="rId31"/>
    <p:sldId id="294" r:id="rId32"/>
    <p:sldId id="293" r:id="rId33"/>
    <p:sldId id="281" r:id="rId34"/>
    <p:sldId id="282" r:id="rId35"/>
    <p:sldId id="286" r:id="rId36"/>
    <p:sldId id="283" r:id="rId37"/>
    <p:sldId id="285" r:id="rId38"/>
    <p:sldId id="284" r:id="rId39"/>
    <p:sldId id="291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BE364-D6A2-499B-A4A9-30A117ECD254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E19FA-A89A-4953-8DE3-4B4C5F230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E19FA-A89A-4953-8DE3-4B4C5F2308AF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EB716-2673-4C5A-9146-61D0D721B0A5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F0C7-99DA-4E53-AA77-92439B7740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EB716-2673-4C5A-9146-61D0D721B0A5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F0C7-99DA-4E53-AA77-92439B7740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EB716-2673-4C5A-9146-61D0D721B0A5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F0C7-99DA-4E53-AA77-92439B7740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>
                <a:latin typeface="Times New Roman" pitchFamily="18" charset="0"/>
                <a:cs typeface="Times New Roman" pitchFamily="18" charset="0"/>
              </a:defRPr>
            </a:lvl1pPr>
            <a:lvl2pPr>
              <a:defRPr sz="2200">
                <a:latin typeface="Times New Roman" pitchFamily="18" charset="0"/>
                <a:cs typeface="Times New Roman" pitchFamily="18" charset="0"/>
              </a:defRPr>
            </a:lvl2pPr>
            <a:lvl3pPr>
              <a:defRPr sz="1800">
                <a:latin typeface="Times New Roman" pitchFamily="18" charset="0"/>
                <a:cs typeface="Times New Roman" pitchFamily="18" charset="0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EB716-2673-4C5A-9146-61D0D721B0A5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F0C7-99DA-4E53-AA77-92439B7740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EB716-2673-4C5A-9146-61D0D721B0A5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F0C7-99DA-4E53-AA77-92439B7740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EB716-2673-4C5A-9146-61D0D721B0A5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F0C7-99DA-4E53-AA77-92439B7740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EB716-2673-4C5A-9146-61D0D721B0A5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F0C7-99DA-4E53-AA77-92439B7740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EB716-2673-4C5A-9146-61D0D721B0A5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F0C7-99DA-4E53-AA77-92439B7740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EB716-2673-4C5A-9146-61D0D721B0A5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F0C7-99DA-4E53-AA77-92439B7740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EB716-2673-4C5A-9146-61D0D721B0A5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F0C7-99DA-4E53-AA77-92439B7740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EB716-2673-4C5A-9146-61D0D721B0A5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BF0C7-99DA-4E53-AA77-92439B7740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EB716-2673-4C5A-9146-61D0D721B0A5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BF0C7-99DA-4E53-AA77-92439B7740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63031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Планирање набавке лекова и медицинских средстава у апотеци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sr-Cyrl-RS" sz="2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403648" y="332656"/>
            <a:ext cx="5904656" cy="1080120"/>
            <a:chOff x="1187624" y="260648"/>
            <a:chExt cx="5904656" cy="1080120"/>
          </a:xfrm>
        </p:grpSpPr>
        <p:pic>
          <p:nvPicPr>
            <p:cNvPr id="5" name="Picture 4" descr="slika fakulteta.jpg"/>
            <p:cNvPicPr>
              <a:picLocks noChangeAspect="1"/>
            </p:cNvPicPr>
            <p:nvPr/>
          </p:nvPicPr>
          <p:blipFill>
            <a:blip r:embed="rId2" cstate="print"/>
            <a:srcRect l="25569" r="26134"/>
            <a:stretch>
              <a:fillRect/>
            </a:stretch>
          </p:blipFill>
          <p:spPr bwMode="auto">
            <a:xfrm>
              <a:off x="3707904" y="260648"/>
              <a:ext cx="1080120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1187624" y="692696"/>
              <a:ext cx="26642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Cyrl-RS" sz="1400" dirty="0" smtClean="0">
                  <a:latin typeface="Times New Roman" pitchFamily="18" charset="0"/>
                  <a:cs typeface="Times New Roman" pitchFamily="18" charset="0"/>
                </a:rPr>
                <a:t>Факултет медицинских наука, Универзитет у Крагујевцу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44008" y="692696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Faculty of Medical Sciences, </a:t>
              </a:r>
              <a:endParaRPr lang="en-US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sr-Latn-RS" sz="1400" dirty="0" smtClean="0">
                  <a:latin typeface="Times New Roman" pitchFamily="18" charset="0"/>
                  <a:cs typeface="Times New Roman" pitchFamily="18" charset="0"/>
                </a:rPr>
                <a:t>University of Kragujevac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Поступци</a:t>
            </a:r>
            <a:r>
              <a:rPr lang="en-US" dirty="0" smtClean="0"/>
              <a:t> </a:t>
            </a:r>
            <a:r>
              <a:rPr lang="en-US" dirty="0" err="1" smtClean="0"/>
              <a:t>јавне</a:t>
            </a:r>
            <a:r>
              <a:rPr lang="en-US" dirty="0" smtClean="0"/>
              <a:t> </a:t>
            </a:r>
            <a:r>
              <a:rPr lang="en-US" dirty="0" err="1" smtClean="0"/>
              <a:t>набавке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525658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None/>
            </a:pPr>
            <a:r>
              <a:rPr lang="en-US" sz="2200" dirty="0" err="1" smtClean="0"/>
              <a:t>Поступци</a:t>
            </a:r>
            <a:r>
              <a:rPr lang="en-US" sz="2200" dirty="0" smtClean="0"/>
              <a:t> </a:t>
            </a:r>
            <a:r>
              <a:rPr lang="en-US" sz="2200" dirty="0" err="1"/>
              <a:t>јавне</a:t>
            </a:r>
            <a:r>
              <a:rPr lang="en-US" sz="2200" dirty="0"/>
              <a:t> </a:t>
            </a:r>
            <a:r>
              <a:rPr lang="en-US" sz="2200" dirty="0" err="1"/>
              <a:t>набавке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 smtClean="0"/>
              <a:t>:</a:t>
            </a:r>
            <a:endParaRPr lang="sr-Cyrl-RS" sz="2200" dirty="0" smtClean="0"/>
          </a:p>
          <a:p>
            <a:pPr>
              <a:lnSpc>
                <a:spcPct val="120000"/>
              </a:lnSpc>
              <a:buNone/>
            </a:pPr>
            <a:r>
              <a:rPr lang="sr-Cyrl-RS" sz="2200" dirty="0" smtClean="0"/>
              <a:t>	</a:t>
            </a:r>
            <a:r>
              <a:rPr lang="en-US" sz="2200" dirty="0" smtClean="0"/>
              <a:t>1</a:t>
            </a:r>
            <a:r>
              <a:rPr lang="en-US" sz="2200" dirty="0"/>
              <a:t>. </a:t>
            </a:r>
            <a:r>
              <a:rPr lang="en-US" sz="2200" dirty="0" err="1"/>
              <a:t>Отворени</a:t>
            </a:r>
            <a:r>
              <a:rPr lang="en-US" sz="2200" dirty="0"/>
              <a:t> </a:t>
            </a:r>
            <a:r>
              <a:rPr lang="en-US" sz="2200" dirty="0" err="1"/>
              <a:t>поступак</a:t>
            </a:r>
            <a:r>
              <a:rPr lang="en-US" sz="2200" dirty="0"/>
              <a:t>;</a:t>
            </a:r>
          </a:p>
          <a:p>
            <a:pPr>
              <a:lnSpc>
                <a:spcPct val="120000"/>
              </a:lnSpc>
              <a:buNone/>
            </a:pPr>
            <a:r>
              <a:rPr lang="sr-Cyrl-RS" sz="2200" dirty="0" smtClean="0"/>
              <a:t>	</a:t>
            </a:r>
            <a:r>
              <a:rPr lang="en-US" sz="2200" dirty="0" smtClean="0"/>
              <a:t>2</a:t>
            </a:r>
            <a:r>
              <a:rPr lang="en-US" sz="2200" dirty="0"/>
              <a:t>.  </a:t>
            </a:r>
            <a:r>
              <a:rPr lang="en-US" sz="2200" dirty="0" err="1"/>
              <a:t>Рестриктивни</a:t>
            </a:r>
            <a:r>
              <a:rPr lang="en-US" sz="2200" dirty="0"/>
              <a:t> </a:t>
            </a:r>
            <a:r>
              <a:rPr lang="en-US" sz="2200" dirty="0" err="1"/>
              <a:t>поступак</a:t>
            </a:r>
            <a:r>
              <a:rPr lang="en-US" sz="2200" dirty="0"/>
              <a:t>;</a:t>
            </a:r>
          </a:p>
          <a:p>
            <a:pPr>
              <a:lnSpc>
                <a:spcPct val="120000"/>
              </a:lnSpc>
              <a:buNone/>
            </a:pPr>
            <a:r>
              <a:rPr lang="sr-Cyrl-RS" sz="2200" dirty="0" smtClean="0"/>
              <a:t>	</a:t>
            </a:r>
            <a:r>
              <a:rPr lang="en-US" sz="2200" dirty="0" smtClean="0"/>
              <a:t>3</a:t>
            </a:r>
            <a:r>
              <a:rPr lang="en-US" sz="2200" dirty="0"/>
              <a:t>.  </a:t>
            </a:r>
            <a:r>
              <a:rPr lang="en-US" sz="2200" dirty="0" err="1"/>
              <a:t>Квалификациони</a:t>
            </a:r>
            <a:r>
              <a:rPr lang="en-US" sz="2200" dirty="0"/>
              <a:t> </a:t>
            </a:r>
            <a:r>
              <a:rPr lang="en-US" sz="2200" dirty="0" err="1"/>
              <a:t>поступак</a:t>
            </a:r>
            <a:r>
              <a:rPr lang="en-US" sz="2200" dirty="0"/>
              <a:t>;</a:t>
            </a:r>
          </a:p>
          <a:p>
            <a:pPr>
              <a:lnSpc>
                <a:spcPct val="120000"/>
              </a:lnSpc>
              <a:buNone/>
            </a:pPr>
            <a:r>
              <a:rPr lang="sr-Cyrl-RS" sz="2200" dirty="0" smtClean="0"/>
              <a:t>	</a:t>
            </a:r>
            <a:r>
              <a:rPr lang="en-US" sz="2200" dirty="0" smtClean="0"/>
              <a:t>4</a:t>
            </a:r>
            <a:r>
              <a:rPr lang="en-US" sz="2200" dirty="0"/>
              <a:t>.  </a:t>
            </a:r>
            <a:r>
              <a:rPr lang="en-US" sz="2200" dirty="0" err="1"/>
              <a:t>Преговарачки</a:t>
            </a:r>
            <a:r>
              <a:rPr lang="en-US" sz="2200" dirty="0"/>
              <a:t> </a:t>
            </a:r>
            <a:r>
              <a:rPr lang="en-US" sz="2200" dirty="0" err="1"/>
              <a:t>поступак</a:t>
            </a:r>
            <a:r>
              <a:rPr lang="en-US" sz="2200" dirty="0"/>
              <a:t> </a:t>
            </a:r>
            <a:r>
              <a:rPr lang="en-US" sz="2200" dirty="0" err="1"/>
              <a:t>са</a:t>
            </a:r>
            <a:r>
              <a:rPr lang="en-US" sz="2200" dirty="0"/>
              <a:t> </a:t>
            </a:r>
            <a:r>
              <a:rPr lang="en-US" sz="2200" dirty="0" err="1"/>
              <a:t>објављивањем</a:t>
            </a:r>
            <a:r>
              <a:rPr lang="en-US" sz="2200" dirty="0"/>
              <a:t> </a:t>
            </a:r>
            <a:r>
              <a:rPr lang="en-US" sz="2200" dirty="0" err="1"/>
              <a:t>позива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sr-Cyrl-RS" sz="2200" dirty="0" smtClean="0"/>
              <a:t>	</a:t>
            </a:r>
            <a:r>
              <a:rPr lang="en-US" sz="2200" dirty="0" err="1" smtClean="0"/>
              <a:t>подношење</a:t>
            </a:r>
            <a:r>
              <a:rPr lang="en-US" sz="2200" dirty="0" smtClean="0"/>
              <a:t> </a:t>
            </a:r>
            <a:r>
              <a:rPr lang="en-US" sz="2200" dirty="0" err="1"/>
              <a:t>понуда</a:t>
            </a:r>
            <a:r>
              <a:rPr lang="en-US" sz="2200" dirty="0"/>
              <a:t>;</a:t>
            </a:r>
          </a:p>
          <a:p>
            <a:pPr>
              <a:lnSpc>
                <a:spcPct val="120000"/>
              </a:lnSpc>
              <a:buNone/>
            </a:pPr>
            <a:r>
              <a:rPr lang="sr-Cyrl-RS" sz="2200" dirty="0" smtClean="0"/>
              <a:t>	</a:t>
            </a:r>
            <a:r>
              <a:rPr lang="en-US" sz="2200" dirty="0" smtClean="0"/>
              <a:t>5</a:t>
            </a:r>
            <a:r>
              <a:rPr lang="en-US" sz="2200" dirty="0"/>
              <a:t>.  </a:t>
            </a:r>
            <a:r>
              <a:rPr lang="en-US" sz="2200" dirty="0" err="1"/>
              <a:t>Преговарачки</a:t>
            </a:r>
            <a:r>
              <a:rPr lang="en-US" sz="2200" dirty="0"/>
              <a:t> </a:t>
            </a:r>
            <a:r>
              <a:rPr lang="en-US" sz="2200" dirty="0" err="1"/>
              <a:t>поступак</a:t>
            </a:r>
            <a:r>
              <a:rPr lang="en-US" sz="2200" dirty="0"/>
              <a:t> </a:t>
            </a:r>
            <a:r>
              <a:rPr lang="en-US" sz="2200" dirty="0" err="1"/>
              <a:t>без</a:t>
            </a:r>
            <a:r>
              <a:rPr lang="en-US" sz="2200" dirty="0"/>
              <a:t> </a:t>
            </a:r>
            <a:r>
              <a:rPr lang="en-US" sz="2200" dirty="0" err="1"/>
              <a:t>објављивања</a:t>
            </a:r>
            <a:r>
              <a:rPr lang="en-US" sz="2200" dirty="0"/>
              <a:t> </a:t>
            </a:r>
            <a:r>
              <a:rPr lang="en-US" sz="2200" dirty="0" err="1"/>
              <a:t>позива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sr-Cyrl-RS" sz="2200" dirty="0" smtClean="0"/>
              <a:t>	</a:t>
            </a:r>
            <a:r>
              <a:rPr lang="en-US" sz="2200" dirty="0" err="1" smtClean="0"/>
              <a:t>подношење</a:t>
            </a:r>
            <a:r>
              <a:rPr lang="en-US" sz="2200" dirty="0" smtClean="0"/>
              <a:t> </a:t>
            </a:r>
            <a:r>
              <a:rPr lang="en-US" sz="2200" dirty="0" err="1"/>
              <a:t>понуда</a:t>
            </a:r>
            <a:r>
              <a:rPr lang="en-US" sz="2200" dirty="0"/>
              <a:t>;</a:t>
            </a:r>
          </a:p>
          <a:p>
            <a:pPr>
              <a:lnSpc>
                <a:spcPct val="120000"/>
              </a:lnSpc>
              <a:buNone/>
            </a:pPr>
            <a:r>
              <a:rPr lang="sr-Cyrl-RS" sz="2200" dirty="0" smtClean="0"/>
              <a:t>	</a:t>
            </a:r>
            <a:r>
              <a:rPr lang="en-US" sz="2200" dirty="0" smtClean="0"/>
              <a:t>6</a:t>
            </a:r>
            <a:r>
              <a:rPr lang="en-US" sz="2200" dirty="0"/>
              <a:t>.  </a:t>
            </a:r>
            <a:r>
              <a:rPr lang="en-US" sz="2200" dirty="0" err="1"/>
              <a:t>Конкурентни</a:t>
            </a:r>
            <a:r>
              <a:rPr lang="en-US" sz="2200" dirty="0"/>
              <a:t> </a:t>
            </a:r>
            <a:r>
              <a:rPr lang="en-US" sz="2200" dirty="0" err="1"/>
              <a:t>дијалог</a:t>
            </a:r>
            <a:r>
              <a:rPr lang="en-US" sz="2200" dirty="0"/>
              <a:t>;</a:t>
            </a:r>
          </a:p>
          <a:p>
            <a:pPr>
              <a:lnSpc>
                <a:spcPct val="120000"/>
              </a:lnSpc>
              <a:buNone/>
            </a:pPr>
            <a:r>
              <a:rPr lang="sr-Cyrl-RS" sz="2200" dirty="0" smtClean="0"/>
              <a:t>	</a:t>
            </a:r>
            <a:r>
              <a:rPr lang="en-US" sz="2200" dirty="0" smtClean="0"/>
              <a:t>7</a:t>
            </a:r>
            <a:r>
              <a:rPr lang="en-US" sz="2200" dirty="0"/>
              <a:t>.  </a:t>
            </a:r>
            <a:r>
              <a:rPr lang="en-US" sz="2200" dirty="0" err="1"/>
              <a:t>Конкурс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дизајн</a:t>
            </a:r>
            <a:r>
              <a:rPr lang="en-US" sz="2200" dirty="0"/>
              <a:t>;</a:t>
            </a:r>
          </a:p>
          <a:p>
            <a:pPr>
              <a:lnSpc>
                <a:spcPct val="120000"/>
              </a:lnSpc>
              <a:buNone/>
            </a:pPr>
            <a:r>
              <a:rPr lang="sr-Cyrl-RS" sz="2200" dirty="0" smtClean="0"/>
              <a:t>	</a:t>
            </a:r>
            <a:r>
              <a:rPr lang="en-US" sz="2200" dirty="0" smtClean="0"/>
              <a:t>8</a:t>
            </a:r>
            <a:r>
              <a:rPr lang="en-US" sz="2200" dirty="0"/>
              <a:t>.  </a:t>
            </a:r>
            <a:r>
              <a:rPr lang="en-US" sz="2200" dirty="0" err="1"/>
              <a:t>Поступак</a:t>
            </a:r>
            <a:r>
              <a:rPr lang="en-US" sz="2200" dirty="0"/>
              <a:t> </a:t>
            </a:r>
            <a:r>
              <a:rPr lang="en-US" sz="2200" dirty="0" err="1"/>
              <a:t>јавне</a:t>
            </a:r>
            <a:r>
              <a:rPr lang="en-US" sz="2200" dirty="0"/>
              <a:t> </a:t>
            </a:r>
            <a:r>
              <a:rPr lang="en-US" sz="2200" dirty="0" err="1"/>
              <a:t>набавке</a:t>
            </a:r>
            <a:r>
              <a:rPr lang="en-US" sz="2200" dirty="0"/>
              <a:t> </a:t>
            </a:r>
            <a:r>
              <a:rPr lang="en-US" sz="2200" dirty="0" err="1"/>
              <a:t>мале</a:t>
            </a:r>
            <a:r>
              <a:rPr lang="en-US" sz="2200" dirty="0"/>
              <a:t> </a:t>
            </a:r>
            <a:r>
              <a:rPr lang="en-US" sz="2200" dirty="0" err="1"/>
              <a:t>вредности</a:t>
            </a:r>
            <a:r>
              <a:rPr lang="en-US" sz="2200" dirty="0"/>
              <a:t>.</a:t>
            </a:r>
          </a:p>
          <a:p>
            <a:pPr>
              <a:lnSpc>
                <a:spcPct val="120000"/>
              </a:lnSpc>
            </a:pPr>
            <a:endParaRPr lang="sr-Cyrl-RS" sz="2200" dirty="0" smtClean="0"/>
          </a:p>
          <a:p>
            <a:pPr>
              <a:lnSpc>
                <a:spcPct val="120000"/>
              </a:lnSpc>
              <a:buNone/>
            </a:pPr>
            <a:r>
              <a:rPr lang="sr-Cyrl-RS" sz="2200" dirty="0"/>
              <a:t>	</a:t>
            </a:r>
            <a:endParaRPr lang="en-US" sz="2200" dirty="0"/>
          </a:p>
          <a:p>
            <a:pPr>
              <a:lnSpc>
                <a:spcPct val="120000"/>
              </a:lnSpc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Отворени</a:t>
            </a:r>
            <a:r>
              <a:rPr lang="en-US" dirty="0" smtClean="0"/>
              <a:t> </a:t>
            </a:r>
            <a:r>
              <a:rPr lang="en-US" dirty="0" err="1" smtClean="0"/>
              <a:t>поступак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>
            <a:noAutofit/>
          </a:bodyPr>
          <a:lstStyle/>
          <a:p>
            <a:r>
              <a:rPr lang="en-US" sz="2200" dirty="0" err="1" smtClean="0"/>
              <a:t>Од</a:t>
            </a:r>
            <a:r>
              <a:rPr lang="en-US" sz="2200" dirty="0" smtClean="0"/>
              <a:t> </a:t>
            </a:r>
            <a:r>
              <a:rPr lang="en-US" sz="2200" dirty="0" err="1" smtClean="0"/>
              <a:t>свих</a:t>
            </a:r>
            <a:r>
              <a:rPr lang="en-US" sz="2200" dirty="0" smtClean="0"/>
              <a:t> </a:t>
            </a:r>
            <a:r>
              <a:rPr lang="en-US" sz="2200" dirty="0" err="1" smtClean="0"/>
              <a:t>ових</a:t>
            </a:r>
            <a:r>
              <a:rPr lang="en-US" sz="2200" dirty="0" smtClean="0"/>
              <a:t> </a:t>
            </a:r>
            <a:r>
              <a:rPr lang="en-US" sz="2200" dirty="0" err="1" smtClean="0"/>
              <a:t>пост</a:t>
            </a:r>
            <a:r>
              <a:rPr lang="sr-Cyrl-RS" sz="2200" dirty="0" smtClean="0"/>
              <a:t>у</a:t>
            </a:r>
            <a:r>
              <a:rPr lang="en-US" sz="2200" dirty="0" err="1" smtClean="0"/>
              <a:t>пака</a:t>
            </a:r>
            <a:r>
              <a:rPr lang="en-US" sz="2200" dirty="0" smtClean="0"/>
              <a:t>, у </a:t>
            </a:r>
            <a:r>
              <a:rPr lang="en-US" sz="2200" dirty="0" err="1" smtClean="0"/>
              <a:t>поступцима</a:t>
            </a:r>
            <a:r>
              <a:rPr lang="en-US" sz="2200" dirty="0" smtClean="0"/>
              <a:t> </a:t>
            </a:r>
            <a:r>
              <a:rPr lang="en-US" sz="2200" dirty="0" err="1" smtClean="0"/>
              <a:t>јавне</a:t>
            </a:r>
            <a:r>
              <a:rPr lang="en-US" sz="2200" dirty="0" smtClean="0"/>
              <a:t> </a:t>
            </a:r>
            <a:r>
              <a:rPr lang="en-US" sz="2200" dirty="0" err="1" smtClean="0"/>
              <a:t>набавке</a:t>
            </a:r>
            <a:r>
              <a:rPr lang="en-US" sz="2200" dirty="0" smtClean="0"/>
              <a:t> </a:t>
            </a:r>
            <a:r>
              <a:rPr lang="en-US" sz="2200" dirty="0" err="1" smtClean="0"/>
              <a:t>лекова</a:t>
            </a:r>
            <a:r>
              <a:rPr lang="en-US" sz="2200" dirty="0" smtClean="0"/>
              <a:t> и </a:t>
            </a:r>
            <a:r>
              <a:rPr lang="en-US" sz="2200" dirty="0" err="1" smtClean="0"/>
              <a:t>медицинских</a:t>
            </a:r>
            <a:r>
              <a:rPr lang="en-US" sz="2200" dirty="0" smtClean="0"/>
              <a:t> </a:t>
            </a:r>
            <a:r>
              <a:rPr lang="en-US" sz="2200" dirty="0" err="1" smtClean="0"/>
              <a:t>средстава</a:t>
            </a:r>
            <a:r>
              <a:rPr lang="en-US" sz="2200" dirty="0" smtClean="0"/>
              <a:t> </a:t>
            </a:r>
            <a:r>
              <a:rPr lang="en-US" sz="2200" dirty="0" err="1" smtClean="0"/>
              <a:t>најчешће</a:t>
            </a:r>
            <a:r>
              <a:rPr lang="en-US" sz="2200" dirty="0" smtClean="0"/>
              <a:t> </a:t>
            </a:r>
            <a:r>
              <a:rPr lang="sr-Cyrl-RS" sz="2200" dirty="0" smtClean="0"/>
              <a:t>се </a:t>
            </a:r>
            <a:r>
              <a:rPr lang="en-US" sz="2200" dirty="0" err="1" smtClean="0"/>
              <a:t>кори</a:t>
            </a:r>
            <a:r>
              <a:rPr lang="sr-Cyrl-RS" sz="2200" dirty="0" smtClean="0"/>
              <a:t>сте: </a:t>
            </a:r>
            <a:r>
              <a:rPr lang="en-US" sz="2200" u="sng" dirty="0" err="1" smtClean="0"/>
              <a:t>отворени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поступак</a:t>
            </a:r>
            <a:r>
              <a:rPr lang="en-US" sz="2200" u="sng" dirty="0" smtClean="0"/>
              <a:t>, </a:t>
            </a:r>
            <a:r>
              <a:rPr lang="en-US" sz="2200" u="sng" dirty="0" err="1" smtClean="0"/>
              <a:t>рестриктивни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поступак</a:t>
            </a:r>
            <a:r>
              <a:rPr lang="en-US" sz="2200" u="sng" dirty="0" smtClean="0"/>
              <a:t> и </a:t>
            </a:r>
            <a:r>
              <a:rPr lang="en-US" sz="2200" u="sng" dirty="0" err="1" smtClean="0"/>
              <a:t>поступак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јавне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набавке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мале</a:t>
            </a:r>
            <a:r>
              <a:rPr lang="en-US" sz="2200" u="sng" dirty="0" smtClean="0"/>
              <a:t> </a:t>
            </a:r>
            <a:r>
              <a:rPr lang="en-US" sz="2200" u="sng" dirty="0" err="1" smtClean="0"/>
              <a:t>вредности</a:t>
            </a:r>
            <a:r>
              <a:rPr lang="en-US" sz="2200" dirty="0" smtClean="0"/>
              <a:t>.</a:t>
            </a:r>
            <a:endParaRPr lang="sr-Cyrl-RS" sz="2200" dirty="0" smtClean="0"/>
          </a:p>
          <a:p>
            <a:r>
              <a:rPr lang="sr-Cyrl-RS" sz="2200" dirty="0" smtClean="0"/>
              <a:t>О</a:t>
            </a:r>
            <a:r>
              <a:rPr lang="en-US" sz="2200" dirty="0" err="1" smtClean="0"/>
              <a:t>творени</a:t>
            </a:r>
            <a:r>
              <a:rPr lang="en-US" sz="2200" dirty="0" smtClean="0"/>
              <a:t> </a:t>
            </a:r>
            <a:r>
              <a:rPr lang="en-US" sz="2200" dirty="0" err="1"/>
              <a:t>поступак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дефинисан</a:t>
            </a:r>
            <a:r>
              <a:rPr lang="en-US" sz="2200" dirty="0"/>
              <a:t> </a:t>
            </a:r>
            <a:r>
              <a:rPr lang="en-US" sz="2200" dirty="0" err="1"/>
              <a:t>као</a:t>
            </a:r>
            <a:r>
              <a:rPr lang="en-US" sz="2200" dirty="0"/>
              <a:t> </a:t>
            </a:r>
            <a:r>
              <a:rPr lang="en-US" sz="2200" dirty="0" err="1"/>
              <a:t>поступак</a:t>
            </a:r>
            <a:r>
              <a:rPr lang="en-US" sz="2200" dirty="0"/>
              <a:t> у </a:t>
            </a:r>
            <a:r>
              <a:rPr lang="en-US" sz="2200" dirty="0" err="1"/>
              <a:t>којем</a:t>
            </a:r>
            <a:r>
              <a:rPr lang="en-US" sz="2200" dirty="0"/>
              <a:t> </a:t>
            </a:r>
            <a:r>
              <a:rPr lang="en-US" sz="2200" dirty="0" err="1"/>
              <a:t>сва</a:t>
            </a:r>
            <a:r>
              <a:rPr lang="en-US" sz="2200" dirty="0"/>
              <a:t> </a:t>
            </a:r>
            <a:r>
              <a:rPr lang="en-US" sz="2200" dirty="0" err="1"/>
              <a:t>заинтересована</a:t>
            </a:r>
            <a:r>
              <a:rPr lang="en-US" sz="2200" dirty="0"/>
              <a:t> </a:t>
            </a:r>
            <a:r>
              <a:rPr lang="en-US" sz="2200" dirty="0" err="1"/>
              <a:t>лица</a:t>
            </a:r>
            <a:r>
              <a:rPr lang="en-US" sz="2200" dirty="0"/>
              <a:t> </a:t>
            </a:r>
            <a:r>
              <a:rPr lang="en-US" sz="2200" dirty="0" err="1"/>
              <a:t>могу</a:t>
            </a:r>
            <a:r>
              <a:rPr lang="en-US" sz="2200" dirty="0"/>
              <a:t> </a:t>
            </a:r>
            <a:r>
              <a:rPr lang="en-US" sz="2200" dirty="0" err="1"/>
              <a:t>поднети</a:t>
            </a:r>
            <a:r>
              <a:rPr lang="en-US" sz="2200" dirty="0"/>
              <a:t> </a:t>
            </a:r>
            <a:r>
              <a:rPr lang="en-US" sz="2200" dirty="0" err="1"/>
              <a:t>понуде</a:t>
            </a:r>
            <a:r>
              <a:rPr lang="en-US" sz="2200" dirty="0"/>
              <a:t> у </a:t>
            </a:r>
            <a:r>
              <a:rPr lang="en-US" sz="2200" dirty="0" err="1"/>
              <a:t>складу</a:t>
            </a:r>
            <a:r>
              <a:rPr lang="en-US" sz="2200" dirty="0"/>
              <a:t> </a:t>
            </a:r>
            <a:r>
              <a:rPr lang="en-US" sz="2200" dirty="0" err="1"/>
              <a:t>са</a:t>
            </a:r>
            <a:r>
              <a:rPr lang="en-US" sz="2200" dirty="0"/>
              <a:t> </a:t>
            </a:r>
            <a:r>
              <a:rPr lang="en-US" sz="2200" dirty="0" err="1"/>
              <a:t>условима</a:t>
            </a:r>
            <a:r>
              <a:rPr lang="en-US" sz="2200" dirty="0"/>
              <a:t> </a:t>
            </a:r>
            <a:r>
              <a:rPr lang="en-US" sz="2200" dirty="0" err="1"/>
              <a:t>утврђеним</a:t>
            </a:r>
            <a:r>
              <a:rPr lang="en-US" sz="2200" dirty="0"/>
              <a:t> </a:t>
            </a:r>
            <a:r>
              <a:rPr lang="en-US" sz="2200" dirty="0" err="1"/>
              <a:t>конкурсном</a:t>
            </a:r>
            <a:r>
              <a:rPr lang="en-US" sz="2200" dirty="0"/>
              <a:t> </a:t>
            </a:r>
            <a:r>
              <a:rPr lang="en-US" sz="2200" dirty="0" err="1"/>
              <a:t>документацијом</a:t>
            </a:r>
            <a:r>
              <a:rPr lang="en-US" sz="2200" dirty="0" smtClean="0"/>
              <a:t>.</a:t>
            </a:r>
            <a:endParaRPr lang="sr-Cyrl-RS" sz="2200" dirty="0" smtClean="0"/>
          </a:p>
          <a:p>
            <a:r>
              <a:rPr lang="sr-Cyrl-RS" sz="2200" dirty="0" smtClean="0"/>
              <a:t>Сви </a:t>
            </a:r>
            <a:r>
              <a:rPr lang="en-US" sz="2200" dirty="0" err="1" smtClean="0"/>
              <a:t>остали</a:t>
            </a:r>
            <a:r>
              <a:rPr lang="en-US" sz="2200" dirty="0" smtClean="0"/>
              <a:t> </a:t>
            </a:r>
            <a:r>
              <a:rPr lang="en-US" sz="2200" dirty="0" err="1"/>
              <a:t>поступци</a:t>
            </a:r>
            <a:r>
              <a:rPr lang="en-US" sz="2200" dirty="0"/>
              <a:t> </a:t>
            </a:r>
            <a:r>
              <a:rPr lang="sr-Cyrl-RS" sz="2200" dirty="0" smtClean="0"/>
              <a:t>се користе</a:t>
            </a:r>
            <a:r>
              <a:rPr lang="en-US" sz="2200" dirty="0" smtClean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би</a:t>
            </a:r>
            <a:r>
              <a:rPr lang="en-US" sz="2200" dirty="0"/>
              <a:t> </a:t>
            </a:r>
            <a:r>
              <a:rPr lang="en-US" sz="2200" dirty="0" err="1"/>
              <a:t>набавка</a:t>
            </a:r>
            <a:r>
              <a:rPr lang="en-US" sz="2200" dirty="0"/>
              <a:t> </a:t>
            </a:r>
            <a:r>
              <a:rPr lang="en-US" sz="2200" dirty="0" err="1"/>
              <a:t>могла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спроведе</a:t>
            </a:r>
            <a:r>
              <a:rPr lang="en-US" sz="2200" dirty="0"/>
              <a:t> у </a:t>
            </a:r>
            <a:r>
              <a:rPr lang="en-US" sz="2200" dirty="0" err="1"/>
              <a:t>ситуацијама</a:t>
            </a:r>
            <a:r>
              <a:rPr lang="en-US" sz="2200" dirty="0"/>
              <a:t> у </a:t>
            </a:r>
            <a:r>
              <a:rPr lang="en-US" sz="2200" dirty="0" err="1"/>
              <a:t>којима</a:t>
            </a:r>
            <a:r>
              <a:rPr lang="en-US" sz="2200" dirty="0"/>
              <a:t> </a:t>
            </a:r>
            <a:r>
              <a:rPr lang="en-US" sz="2200" dirty="0" err="1"/>
              <a:t>би</a:t>
            </a:r>
            <a:r>
              <a:rPr lang="en-US" sz="2200" dirty="0"/>
              <a:t> </a:t>
            </a:r>
            <a:r>
              <a:rPr lang="en-US" sz="2200" dirty="0" err="1"/>
              <a:t>примена</a:t>
            </a:r>
            <a:r>
              <a:rPr lang="en-US" sz="2200" dirty="0"/>
              <a:t> </a:t>
            </a:r>
            <a:r>
              <a:rPr lang="en-US" sz="2200" dirty="0" err="1"/>
              <a:t>отвореног</a:t>
            </a:r>
            <a:r>
              <a:rPr lang="en-US" sz="2200" dirty="0"/>
              <a:t> </a:t>
            </a:r>
            <a:r>
              <a:rPr lang="en-US" sz="2200" dirty="0" err="1"/>
              <a:t>поступка</a:t>
            </a:r>
            <a:r>
              <a:rPr lang="en-US" sz="2200" dirty="0"/>
              <a:t> </a:t>
            </a:r>
            <a:r>
              <a:rPr lang="en-US" sz="2200" dirty="0" err="1"/>
              <a:t>била</a:t>
            </a:r>
            <a:r>
              <a:rPr lang="en-US" sz="2200" dirty="0"/>
              <a:t> </a:t>
            </a:r>
            <a:r>
              <a:rPr lang="en-US" sz="2200" dirty="0" err="1"/>
              <a:t>нецелисходна</a:t>
            </a:r>
            <a:r>
              <a:rPr lang="en-US" sz="2200" dirty="0"/>
              <a:t> </a:t>
            </a:r>
            <a:r>
              <a:rPr lang="en-US" sz="2200" dirty="0" err="1"/>
              <a:t>са</a:t>
            </a:r>
            <a:r>
              <a:rPr lang="en-US" sz="2200" dirty="0"/>
              <a:t> </a:t>
            </a:r>
            <a:r>
              <a:rPr lang="en-US" sz="2200" dirty="0" err="1"/>
              <a:t>становишта</a:t>
            </a:r>
            <a:r>
              <a:rPr lang="en-US" sz="2200" dirty="0"/>
              <a:t> </a:t>
            </a:r>
            <a:r>
              <a:rPr lang="en-US" sz="2200" dirty="0" err="1"/>
              <a:t>начела</a:t>
            </a:r>
            <a:r>
              <a:rPr lang="en-US" sz="2200" dirty="0"/>
              <a:t> </a:t>
            </a:r>
            <a:r>
              <a:rPr lang="en-US" sz="2200" dirty="0" err="1"/>
              <a:t>ефикасности</a:t>
            </a:r>
            <a:r>
              <a:rPr lang="en-US" sz="2200" dirty="0"/>
              <a:t> и </a:t>
            </a:r>
            <a:r>
              <a:rPr lang="en-US" sz="2200" dirty="0" err="1"/>
              <a:t>економичности</a:t>
            </a:r>
            <a:r>
              <a:rPr lang="en-US" sz="2200" dirty="0"/>
              <a:t> </a:t>
            </a:r>
            <a:r>
              <a:rPr lang="en-US" sz="2200" dirty="0" err="1"/>
              <a:t>употребе</a:t>
            </a:r>
            <a:r>
              <a:rPr lang="en-US" sz="2200" dirty="0"/>
              <a:t> </a:t>
            </a:r>
            <a:r>
              <a:rPr lang="en-US" sz="2200" dirty="0" err="1"/>
              <a:t>јавних</a:t>
            </a:r>
            <a:r>
              <a:rPr lang="en-US" sz="2200" dirty="0"/>
              <a:t> </a:t>
            </a:r>
            <a:r>
              <a:rPr lang="en-US" sz="2200" dirty="0" err="1"/>
              <a:t>средстава</a:t>
            </a:r>
            <a:r>
              <a:rPr lang="en-US" sz="2200" dirty="0" smtClean="0"/>
              <a:t>.</a:t>
            </a:r>
            <a:r>
              <a:rPr lang="sr-Cyrl-RS" sz="2200" dirty="0" smtClean="0"/>
              <a:t> Како би се остали поступци спровели неопходно је да се тражи мишљење Управе за јавне набавке. </a:t>
            </a:r>
          </a:p>
          <a:p>
            <a:pPr>
              <a:buNone/>
            </a:pPr>
            <a:endParaRPr lang="en-US" sz="2200" dirty="0"/>
          </a:p>
          <a:p>
            <a:endParaRPr lang="sr-Cyrl-RS" sz="2200" dirty="0" smtClean="0"/>
          </a:p>
          <a:p>
            <a:endParaRPr lang="en-US" sz="2200" dirty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Отворени</a:t>
            </a:r>
            <a:r>
              <a:rPr lang="en-US" dirty="0" smtClean="0"/>
              <a:t> </a:t>
            </a:r>
            <a:r>
              <a:rPr lang="en-US" dirty="0" err="1" smtClean="0"/>
              <a:t>поступак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err="1" smtClean="0"/>
              <a:t>Отворени</a:t>
            </a:r>
            <a:r>
              <a:rPr lang="en-US" sz="2200" dirty="0" smtClean="0"/>
              <a:t> </a:t>
            </a:r>
            <a:r>
              <a:rPr lang="en-US" sz="2200" dirty="0" err="1" smtClean="0"/>
              <a:t>поступак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поступак</a:t>
            </a:r>
            <a:r>
              <a:rPr lang="en-US" sz="2200" dirty="0" smtClean="0"/>
              <a:t> </a:t>
            </a:r>
            <a:r>
              <a:rPr lang="en-US" sz="2200" dirty="0" err="1" smtClean="0"/>
              <a:t>који</a:t>
            </a:r>
            <a:r>
              <a:rPr lang="en-US" sz="2200" dirty="0" smtClean="0"/>
              <a:t> у </a:t>
            </a:r>
            <a:r>
              <a:rPr lang="en-US" sz="2200" dirty="0" err="1" smtClean="0"/>
              <a:t>највећој</a:t>
            </a:r>
            <a:r>
              <a:rPr lang="en-US" sz="2200" dirty="0" smtClean="0"/>
              <a:t> </a:t>
            </a:r>
            <a:r>
              <a:rPr lang="en-US" sz="2200" dirty="0" err="1" smtClean="0"/>
              <a:t>мери</a:t>
            </a:r>
            <a:r>
              <a:rPr lang="en-US" sz="2200" dirty="0" smtClean="0"/>
              <a:t> </a:t>
            </a:r>
            <a:r>
              <a:rPr lang="en-US" sz="2200" dirty="0" err="1" smtClean="0"/>
              <a:t>обезбеђује</a:t>
            </a:r>
            <a:r>
              <a:rPr lang="en-US" sz="2200" dirty="0" smtClean="0"/>
              <a:t> </a:t>
            </a:r>
            <a:r>
              <a:rPr lang="en-US" sz="2200" dirty="0" err="1" smtClean="0"/>
              <a:t>поштовање</a:t>
            </a:r>
            <a:r>
              <a:rPr lang="en-US" sz="2200" dirty="0" smtClean="0"/>
              <a:t> </a:t>
            </a:r>
            <a:r>
              <a:rPr lang="en-US" sz="2200" dirty="0" err="1" smtClean="0"/>
              <a:t>основних</a:t>
            </a:r>
            <a:r>
              <a:rPr lang="en-US" sz="2200" dirty="0" smtClean="0"/>
              <a:t> </a:t>
            </a:r>
            <a:r>
              <a:rPr lang="en-US" sz="2200" dirty="0" err="1" smtClean="0"/>
              <a:t>начела</a:t>
            </a:r>
            <a:r>
              <a:rPr lang="en-US" sz="2200" dirty="0" smtClean="0"/>
              <a:t> ЗЈН-а. </a:t>
            </a:r>
            <a:r>
              <a:rPr lang="en-US" sz="2200" dirty="0" err="1" smtClean="0"/>
              <a:t>Наиме</a:t>
            </a:r>
            <a:r>
              <a:rPr lang="en-US" sz="2200" dirty="0" smtClean="0"/>
              <a:t>, </a:t>
            </a:r>
            <a:r>
              <a:rPr lang="en-US" sz="2200" dirty="0" err="1" smtClean="0"/>
              <a:t>то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поступак</a:t>
            </a:r>
            <a:r>
              <a:rPr lang="en-US" sz="2200" dirty="0" smtClean="0"/>
              <a:t> </a:t>
            </a:r>
            <a:r>
              <a:rPr lang="en-US" sz="2200" dirty="0" err="1" smtClean="0"/>
              <a:t>који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u="sng" dirty="0" err="1" smtClean="0"/>
              <a:t>најтранспарентнији</a:t>
            </a:r>
            <a:r>
              <a:rPr lang="en-US" sz="2200" dirty="0" smtClean="0"/>
              <a:t> (</a:t>
            </a:r>
            <a:r>
              <a:rPr lang="en-US" sz="2200" dirty="0" err="1" smtClean="0"/>
              <a:t>пре</a:t>
            </a:r>
            <a:r>
              <a:rPr lang="en-US" sz="2200" dirty="0" smtClean="0"/>
              <a:t> </a:t>
            </a:r>
            <a:r>
              <a:rPr lang="en-US" sz="2200" dirty="0" err="1" smtClean="0"/>
              <a:t>свега</a:t>
            </a:r>
            <a:r>
              <a:rPr lang="en-US" sz="2200" dirty="0" smtClean="0"/>
              <a:t>, </a:t>
            </a:r>
            <a:r>
              <a:rPr lang="en-US" sz="2200" dirty="0" err="1" smtClean="0"/>
              <a:t>обавеза</a:t>
            </a:r>
            <a:r>
              <a:rPr lang="en-US" sz="2200" dirty="0" smtClean="0"/>
              <a:t> </a:t>
            </a:r>
            <a:r>
              <a:rPr lang="en-US" sz="2200" dirty="0" err="1" smtClean="0"/>
              <a:t>објављивања</a:t>
            </a:r>
            <a:r>
              <a:rPr lang="en-US" sz="2200" dirty="0" smtClean="0"/>
              <a:t> </a:t>
            </a:r>
            <a:r>
              <a:rPr lang="en-US" sz="2200" dirty="0" err="1" smtClean="0"/>
              <a:t>јавног</a:t>
            </a:r>
            <a:r>
              <a:rPr lang="en-US" sz="2200" dirty="0" smtClean="0"/>
              <a:t> </a:t>
            </a:r>
            <a:r>
              <a:rPr lang="en-US" sz="2200" dirty="0" err="1" smtClean="0"/>
              <a:t>позива</a:t>
            </a:r>
            <a:r>
              <a:rPr lang="en-US" sz="2200" dirty="0" smtClean="0"/>
              <a:t>).</a:t>
            </a:r>
            <a:endParaRPr lang="sr-Cyrl-RS" sz="2200" dirty="0" smtClean="0"/>
          </a:p>
          <a:p>
            <a:r>
              <a:rPr lang="en-US" sz="2200" dirty="0" err="1" smtClean="0"/>
              <a:t>Отворени</a:t>
            </a:r>
            <a:r>
              <a:rPr lang="en-US" sz="2200" dirty="0" smtClean="0"/>
              <a:t> </a:t>
            </a:r>
            <a:r>
              <a:rPr lang="en-US" sz="2200" dirty="0" err="1" smtClean="0"/>
              <a:t>поступак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истовремено</a:t>
            </a:r>
            <a:r>
              <a:rPr lang="en-US" sz="2200" dirty="0" smtClean="0"/>
              <a:t> и </a:t>
            </a:r>
            <a:r>
              <a:rPr lang="en-US" sz="2200" dirty="0" err="1" smtClean="0"/>
              <a:t>поступак</a:t>
            </a:r>
            <a:r>
              <a:rPr lang="en-US" sz="2200" dirty="0" smtClean="0"/>
              <a:t> </a:t>
            </a:r>
            <a:r>
              <a:rPr lang="en-US" sz="2200" dirty="0" err="1" smtClean="0"/>
              <a:t>који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u="sng" dirty="0" err="1" smtClean="0"/>
              <a:t>најконкурентнији</a:t>
            </a:r>
            <a:r>
              <a:rPr lang="en-US" sz="2200" dirty="0" smtClean="0"/>
              <a:t>, </a:t>
            </a:r>
            <a:r>
              <a:rPr lang="en-US" sz="2200" dirty="0" err="1" smtClean="0"/>
              <a:t>јер</a:t>
            </a:r>
            <a:r>
              <a:rPr lang="en-US" sz="2200" dirty="0" smtClean="0"/>
              <a:t> </a:t>
            </a:r>
            <a:r>
              <a:rPr lang="en-US" sz="2200" dirty="0" err="1" smtClean="0"/>
              <a:t>објављивањем</a:t>
            </a:r>
            <a:r>
              <a:rPr lang="en-US" sz="2200" dirty="0" smtClean="0"/>
              <a:t> </a:t>
            </a:r>
            <a:r>
              <a:rPr lang="en-US" sz="2200" dirty="0" err="1" smtClean="0"/>
              <a:t>јавног</a:t>
            </a:r>
            <a:r>
              <a:rPr lang="en-US" sz="2200" dirty="0" smtClean="0"/>
              <a:t> </a:t>
            </a:r>
            <a:r>
              <a:rPr lang="en-US" sz="2200" dirty="0" err="1" smtClean="0"/>
              <a:t>позива</a:t>
            </a:r>
            <a:r>
              <a:rPr lang="en-US" sz="2200" dirty="0" smtClean="0"/>
              <a:t> </a:t>
            </a:r>
            <a:r>
              <a:rPr lang="en-US" sz="2200" dirty="0" err="1" smtClean="0"/>
              <a:t>највећи</a:t>
            </a:r>
            <a:r>
              <a:rPr lang="en-US" sz="2200" dirty="0" smtClean="0"/>
              <a:t> </a:t>
            </a:r>
            <a:r>
              <a:rPr lang="en-US" sz="2200" dirty="0" err="1" smtClean="0"/>
              <a:t>број</a:t>
            </a:r>
            <a:r>
              <a:rPr lang="en-US" sz="2200" dirty="0" smtClean="0"/>
              <a:t> </a:t>
            </a:r>
            <a:r>
              <a:rPr lang="en-US" sz="2200" dirty="0" err="1" smtClean="0"/>
              <a:t>потенцијалних</a:t>
            </a:r>
            <a:r>
              <a:rPr lang="en-US" sz="2200" dirty="0" smtClean="0"/>
              <a:t> </a:t>
            </a:r>
            <a:r>
              <a:rPr lang="en-US" sz="2200" dirty="0" err="1" smtClean="0"/>
              <a:t>понуђача</a:t>
            </a:r>
            <a:r>
              <a:rPr lang="en-US" sz="2200" dirty="0" smtClean="0"/>
              <a:t> </a:t>
            </a:r>
            <a:r>
              <a:rPr lang="en-US" sz="2200" dirty="0" err="1" smtClean="0"/>
              <a:t>може</a:t>
            </a:r>
            <a:r>
              <a:rPr lang="en-US" sz="2200" dirty="0" smtClean="0"/>
              <a:t> </a:t>
            </a:r>
            <a:r>
              <a:rPr lang="en-US" sz="2200" dirty="0" err="1" smtClean="0"/>
              <a:t>доћи</a:t>
            </a:r>
            <a:r>
              <a:rPr lang="en-US" sz="2200" dirty="0" smtClean="0"/>
              <a:t> </a:t>
            </a:r>
            <a:r>
              <a:rPr lang="en-US" sz="2200" dirty="0" err="1" smtClean="0"/>
              <a:t>до</a:t>
            </a:r>
            <a:r>
              <a:rPr lang="en-US" sz="2200" dirty="0" smtClean="0"/>
              <a:t> </a:t>
            </a:r>
            <a:r>
              <a:rPr lang="en-US" sz="2200" dirty="0" err="1" smtClean="0"/>
              <a:t>информације</a:t>
            </a:r>
            <a:r>
              <a:rPr lang="en-US" sz="2200" dirty="0" smtClean="0"/>
              <a:t> </a:t>
            </a:r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спроводи</a:t>
            </a:r>
            <a:r>
              <a:rPr lang="en-US" sz="2200" dirty="0" smtClean="0"/>
              <a:t> </a:t>
            </a:r>
            <a:r>
              <a:rPr lang="en-US" sz="2200" dirty="0" err="1" smtClean="0"/>
              <a:t>јавна</a:t>
            </a:r>
            <a:r>
              <a:rPr lang="en-US" sz="2200" dirty="0" smtClean="0"/>
              <a:t> </a:t>
            </a:r>
            <a:r>
              <a:rPr lang="en-US" sz="2200" dirty="0" err="1" smtClean="0"/>
              <a:t>набавка</a:t>
            </a:r>
            <a:r>
              <a:rPr lang="en-US" sz="2200" dirty="0" smtClean="0"/>
              <a:t>, </a:t>
            </a:r>
            <a:r>
              <a:rPr lang="en-US" sz="2200" dirty="0" err="1" smtClean="0"/>
              <a:t>те</a:t>
            </a:r>
            <a:r>
              <a:rPr lang="en-US" sz="2200" dirty="0" smtClean="0"/>
              <a:t> и </a:t>
            </a:r>
            <a:r>
              <a:rPr lang="en-US" sz="2200" dirty="0" err="1" smtClean="0"/>
              <a:t>поднети</a:t>
            </a:r>
            <a:r>
              <a:rPr lang="en-US" sz="2200" dirty="0" smtClean="0"/>
              <a:t> </a:t>
            </a:r>
            <a:r>
              <a:rPr lang="en-US" sz="2200" dirty="0" err="1" smtClean="0"/>
              <a:t>понуде</a:t>
            </a:r>
            <a:r>
              <a:rPr lang="en-US" sz="2200" dirty="0" smtClean="0"/>
              <a:t> </a:t>
            </a:r>
            <a:r>
              <a:rPr lang="en-US" sz="2200" dirty="0" err="1" smtClean="0"/>
              <a:t>уколико</a:t>
            </a:r>
            <a:r>
              <a:rPr lang="en-US" sz="2200" dirty="0" smtClean="0"/>
              <a:t> </a:t>
            </a:r>
            <a:r>
              <a:rPr lang="en-US" sz="2200" dirty="0" err="1" smtClean="0"/>
              <a:t>могу</a:t>
            </a:r>
            <a:r>
              <a:rPr lang="en-US" sz="2200" dirty="0" smtClean="0"/>
              <a:t> </a:t>
            </a:r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 smtClean="0"/>
              <a:t>одговоре</a:t>
            </a:r>
            <a:r>
              <a:rPr lang="en-US" sz="2200" dirty="0" smtClean="0"/>
              <a:t> </a:t>
            </a:r>
            <a:r>
              <a:rPr lang="en-US" sz="2200" dirty="0" err="1" smtClean="0"/>
              <a:t>захтевима</a:t>
            </a:r>
            <a:r>
              <a:rPr lang="en-US" sz="2200" dirty="0" smtClean="0"/>
              <a:t> </a:t>
            </a:r>
            <a:r>
              <a:rPr lang="en-US" sz="2200" dirty="0" err="1" smtClean="0"/>
              <a:t>наручиоца</a:t>
            </a:r>
            <a:r>
              <a:rPr lang="en-US" sz="2200" dirty="0" smtClean="0"/>
              <a:t>.</a:t>
            </a:r>
            <a:endParaRPr lang="sr-Cyrl-RS" sz="2200" dirty="0" smtClean="0"/>
          </a:p>
          <a:p>
            <a:pPr>
              <a:buNone/>
            </a:pPr>
            <a:endParaRPr lang="en-US" sz="22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en-US" dirty="0" err="1" smtClean="0"/>
              <a:t>Отворени</a:t>
            </a:r>
            <a:r>
              <a:rPr lang="en-US" dirty="0" smtClean="0"/>
              <a:t> </a:t>
            </a:r>
            <a:r>
              <a:rPr lang="en-US" dirty="0" err="1" smtClean="0"/>
              <a:t>поступак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9949"/>
            <a:ext cx="8435280" cy="4713387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200" dirty="0" err="1" smtClean="0"/>
              <a:t>Зато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и </a:t>
            </a:r>
            <a:r>
              <a:rPr lang="en-US" sz="2200" dirty="0" err="1" smtClean="0"/>
              <a:t>претпоставља</a:t>
            </a:r>
            <a:r>
              <a:rPr lang="en-US" sz="2200" dirty="0" smtClean="0"/>
              <a:t> </a:t>
            </a:r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 smtClean="0"/>
              <a:t>ће</a:t>
            </a:r>
            <a:r>
              <a:rPr lang="en-US" sz="2200" dirty="0" smtClean="0"/>
              <a:t> </a:t>
            </a:r>
            <a:r>
              <a:rPr lang="en-US" sz="2200" dirty="0" err="1" smtClean="0"/>
              <a:t>управо</a:t>
            </a:r>
            <a:r>
              <a:rPr lang="en-US" sz="2200" dirty="0" smtClean="0"/>
              <a:t> у </a:t>
            </a:r>
            <a:r>
              <a:rPr lang="en-US" sz="2200" dirty="0" err="1" smtClean="0"/>
              <a:t>отвореном</a:t>
            </a:r>
            <a:r>
              <a:rPr lang="en-US" sz="2200" dirty="0" smtClean="0"/>
              <a:t> </a:t>
            </a:r>
            <a:r>
              <a:rPr lang="en-US" sz="2200" dirty="0" err="1" smtClean="0"/>
              <a:t>поступку</a:t>
            </a:r>
            <a:r>
              <a:rPr lang="en-US" sz="2200" dirty="0" smtClean="0"/>
              <a:t> </a:t>
            </a:r>
            <a:r>
              <a:rPr lang="en-US" sz="2200" dirty="0" err="1" smtClean="0"/>
              <a:t>бити</a:t>
            </a:r>
            <a:r>
              <a:rPr lang="en-US" sz="2200" dirty="0" smtClean="0"/>
              <a:t> </a:t>
            </a:r>
            <a:r>
              <a:rPr lang="en-US" sz="2200" dirty="0" err="1" smtClean="0"/>
              <a:t>поднето</a:t>
            </a:r>
            <a:r>
              <a:rPr lang="en-US" sz="2200" dirty="0" smtClean="0"/>
              <a:t> </a:t>
            </a:r>
            <a:r>
              <a:rPr lang="en-US" sz="2200" dirty="0" err="1" smtClean="0"/>
              <a:t>највише</a:t>
            </a:r>
            <a:r>
              <a:rPr lang="en-US" sz="2200" dirty="0" smtClean="0"/>
              <a:t> </a:t>
            </a:r>
            <a:r>
              <a:rPr lang="en-US" sz="2200" dirty="0" err="1" smtClean="0"/>
              <a:t>понуда</a:t>
            </a:r>
            <a:r>
              <a:rPr lang="en-US" sz="2200" dirty="0" smtClean="0"/>
              <a:t>. </a:t>
            </a:r>
            <a:r>
              <a:rPr lang="en-US" sz="2200" dirty="0" err="1" smtClean="0"/>
              <a:t>Када</a:t>
            </a:r>
            <a:r>
              <a:rPr lang="en-US" sz="2200" dirty="0" smtClean="0"/>
              <a:t> </a:t>
            </a:r>
            <a:r>
              <a:rPr lang="en-US" sz="2200" dirty="0" err="1" smtClean="0"/>
              <a:t>постоји</a:t>
            </a:r>
            <a:r>
              <a:rPr lang="en-US" sz="2200" dirty="0" smtClean="0"/>
              <a:t> </a:t>
            </a:r>
            <a:r>
              <a:rPr lang="en-US" sz="2200" dirty="0" err="1" smtClean="0"/>
              <a:t>велика</a:t>
            </a:r>
            <a:r>
              <a:rPr lang="en-US" sz="2200" dirty="0" smtClean="0"/>
              <a:t> </a:t>
            </a:r>
            <a:r>
              <a:rPr lang="en-US" sz="2200" dirty="0" err="1" smtClean="0"/>
              <a:t>конкуренција</a:t>
            </a:r>
            <a:r>
              <a:rPr lang="en-US" sz="2200" dirty="0" smtClean="0"/>
              <a:t>, </a:t>
            </a:r>
            <a:r>
              <a:rPr lang="en-US" sz="2200" dirty="0" err="1" smtClean="0"/>
              <a:t>понуђачи</a:t>
            </a:r>
            <a:r>
              <a:rPr lang="en-US" sz="2200" dirty="0" smtClean="0"/>
              <a:t> </a:t>
            </a:r>
            <a:r>
              <a:rPr lang="en-US" sz="2200" dirty="0" err="1" smtClean="0"/>
              <a:t>су</a:t>
            </a:r>
            <a:r>
              <a:rPr lang="en-US" sz="2200" dirty="0" smtClean="0"/>
              <a:t> </a:t>
            </a:r>
            <a:r>
              <a:rPr lang="en-US" sz="2200" dirty="0" err="1" smtClean="0"/>
              <a:t>приморани</a:t>
            </a:r>
            <a:r>
              <a:rPr lang="en-US" sz="2200" dirty="0" smtClean="0"/>
              <a:t> </a:t>
            </a:r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међусобно</a:t>
            </a:r>
            <a:r>
              <a:rPr lang="en-US" sz="2200" dirty="0" smtClean="0"/>
              <a:t> </a:t>
            </a:r>
            <a:r>
              <a:rPr lang="en-US" sz="2200" dirty="0" err="1" smtClean="0"/>
              <a:t>такмиче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добијање</a:t>
            </a:r>
            <a:r>
              <a:rPr lang="en-US" sz="2200" dirty="0" smtClean="0"/>
              <a:t> </a:t>
            </a:r>
            <a:r>
              <a:rPr lang="en-US" sz="2200" dirty="0" err="1" smtClean="0"/>
              <a:t>посла</a:t>
            </a:r>
            <a:r>
              <a:rPr lang="en-US" sz="2200" dirty="0" smtClean="0"/>
              <a:t> </a:t>
            </a:r>
            <a:r>
              <a:rPr lang="en-US" sz="2200" dirty="0" err="1" smtClean="0"/>
              <a:t>тиме</a:t>
            </a:r>
            <a:r>
              <a:rPr lang="en-US" sz="2200" dirty="0" smtClean="0"/>
              <a:t> </a:t>
            </a:r>
            <a:r>
              <a:rPr lang="en-US" sz="2200" dirty="0" err="1" smtClean="0"/>
              <a:t>што</a:t>
            </a:r>
            <a:r>
              <a:rPr lang="en-US" sz="2200" dirty="0" smtClean="0"/>
              <a:t> </a:t>
            </a:r>
            <a:r>
              <a:rPr lang="en-US" sz="2200" dirty="0" err="1" smtClean="0"/>
              <a:t>ће</a:t>
            </a:r>
            <a:r>
              <a:rPr lang="en-US" sz="2200" dirty="0" smtClean="0"/>
              <a:t> </a:t>
            </a:r>
            <a:r>
              <a:rPr lang="en-US" sz="2200" dirty="0" err="1" smtClean="0"/>
              <a:t>нудити</a:t>
            </a:r>
            <a:r>
              <a:rPr lang="en-US" sz="2200" dirty="0" smtClean="0"/>
              <a:t> </a:t>
            </a:r>
            <a:r>
              <a:rPr lang="en-US" sz="2200" dirty="0" err="1" smtClean="0"/>
              <a:t>повољније</a:t>
            </a:r>
            <a:r>
              <a:rPr lang="en-US" sz="2200" dirty="0" smtClean="0"/>
              <a:t> </a:t>
            </a:r>
            <a:r>
              <a:rPr lang="en-US" sz="2200" dirty="0" err="1" smtClean="0"/>
              <a:t>услове</a:t>
            </a:r>
            <a:r>
              <a:rPr lang="en-US" sz="2200" dirty="0" smtClean="0"/>
              <a:t> </a:t>
            </a:r>
            <a:r>
              <a:rPr lang="en-US" sz="2200" dirty="0" err="1" smtClean="0"/>
              <a:t>наручиоцу</a:t>
            </a:r>
            <a:r>
              <a:rPr lang="en-US" sz="2200" dirty="0" smtClean="0"/>
              <a:t>, а </a:t>
            </a:r>
            <a:r>
              <a:rPr lang="en-US" sz="2200" dirty="0" err="1" smtClean="0"/>
              <a:t>као</a:t>
            </a:r>
            <a:r>
              <a:rPr lang="en-US" sz="2200" dirty="0" smtClean="0"/>
              <a:t> </a:t>
            </a:r>
            <a:r>
              <a:rPr lang="en-US" sz="2200" dirty="0" err="1" smtClean="0"/>
              <a:t>крајњи</a:t>
            </a:r>
            <a:r>
              <a:rPr lang="en-US" sz="2200" dirty="0" smtClean="0"/>
              <a:t> </a:t>
            </a:r>
            <a:r>
              <a:rPr lang="en-US" sz="2200" dirty="0" err="1" smtClean="0"/>
              <a:t>резултат</a:t>
            </a:r>
            <a:r>
              <a:rPr lang="en-US" sz="2200" dirty="0" smtClean="0"/>
              <a:t> </a:t>
            </a:r>
            <a:r>
              <a:rPr lang="en-US" sz="2200" dirty="0" err="1" smtClean="0"/>
              <a:t>тог</a:t>
            </a:r>
            <a:r>
              <a:rPr lang="en-US" sz="2200" dirty="0" smtClean="0"/>
              <a:t> </a:t>
            </a:r>
            <a:r>
              <a:rPr lang="en-US" sz="2200" dirty="0" err="1" smtClean="0"/>
              <a:t>такмичења</a:t>
            </a:r>
            <a:r>
              <a:rPr lang="en-US" sz="2200" dirty="0" smtClean="0"/>
              <a:t> </a:t>
            </a:r>
            <a:r>
              <a:rPr lang="en-US" sz="2200" dirty="0" err="1" smtClean="0"/>
              <a:t>међу</a:t>
            </a:r>
            <a:r>
              <a:rPr lang="en-US" sz="2200" dirty="0" smtClean="0"/>
              <a:t> </a:t>
            </a:r>
            <a:r>
              <a:rPr lang="en-US" sz="2200" dirty="0" err="1" smtClean="0"/>
              <a:t>понуђачима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добијање</a:t>
            </a:r>
            <a:r>
              <a:rPr lang="en-US" sz="2200" dirty="0" smtClean="0"/>
              <a:t> </a:t>
            </a:r>
            <a:r>
              <a:rPr lang="en-US" sz="2200" dirty="0" err="1" smtClean="0"/>
              <a:t>економски</a:t>
            </a:r>
            <a:r>
              <a:rPr lang="en-US" sz="2200" dirty="0" smtClean="0"/>
              <a:t> </a:t>
            </a:r>
            <a:r>
              <a:rPr lang="en-US" sz="2200" dirty="0" err="1" smtClean="0"/>
              <a:t>најповољније</a:t>
            </a:r>
            <a:r>
              <a:rPr lang="en-US" sz="2200" dirty="0" smtClean="0"/>
              <a:t> </a:t>
            </a:r>
            <a:r>
              <a:rPr lang="en-US" sz="2200" dirty="0" err="1" smtClean="0"/>
              <a:t>понуде</a:t>
            </a:r>
            <a:r>
              <a:rPr lang="en-US" sz="2200" dirty="0" smtClean="0"/>
              <a:t>. </a:t>
            </a:r>
            <a:r>
              <a:rPr lang="en-US" sz="2200" dirty="0" err="1" smtClean="0"/>
              <a:t>Тако</a:t>
            </a:r>
            <a:r>
              <a:rPr lang="en-US" sz="2200" dirty="0" smtClean="0"/>
              <a:t> </a:t>
            </a:r>
            <a:r>
              <a:rPr lang="en-US" sz="2200" dirty="0" err="1" smtClean="0"/>
              <a:t>добијена</a:t>
            </a:r>
            <a:r>
              <a:rPr lang="en-US" sz="2200" dirty="0" smtClean="0"/>
              <a:t> </a:t>
            </a:r>
            <a:r>
              <a:rPr lang="en-US" sz="2200" dirty="0" err="1" smtClean="0"/>
              <a:t>понуда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далеко</a:t>
            </a:r>
            <a:r>
              <a:rPr lang="en-US" sz="2200" dirty="0" smtClean="0"/>
              <a:t> </a:t>
            </a:r>
            <a:r>
              <a:rPr lang="en-US" sz="2200" dirty="0" err="1" smtClean="0"/>
              <a:t>повољнија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наручиоце</a:t>
            </a:r>
            <a:r>
              <a:rPr lang="en-US" sz="2200" dirty="0" smtClean="0"/>
              <a:t> у </a:t>
            </a:r>
            <a:r>
              <a:rPr lang="en-US" sz="2200" dirty="0" err="1" smtClean="0"/>
              <a:t>односу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ону</a:t>
            </a:r>
            <a:r>
              <a:rPr lang="en-US" sz="2200" dirty="0" smtClean="0"/>
              <a:t> </a:t>
            </a:r>
            <a:r>
              <a:rPr lang="en-US" sz="2200" dirty="0" err="1" smtClean="0"/>
              <a:t>понуду</a:t>
            </a:r>
            <a:r>
              <a:rPr lang="en-US" sz="2200" dirty="0" smtClean="0"/>
              <a:t> </a:t>
            </a:r>
            <a:r>
              <a:rPr lang="en-US" sz="2200" dirty="0" err="1" smtClean="0"/>
              <a:t>која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формира</a:t>
            </a:r>
            <a:r>
              <a:rPr lang="en-US" sz="2200" dirty="0" smtClean="0"/>
              <a:t> у </a:t>
            </a:r>
            <a:r>
              <a:rPr lang="en-US" sz="2200" dirty="0" err="1" smtClean="0"/>
              <a:t>условима</a:t>
            </a:r>
            <a:r>
              <a:rPr lang="en-US" sz="2200" dirty="0" smtClean="0"/>
              <a:t> </a:t>
            </a:r>
            <a:r>
              <a:rPr lang="en-US" sz="2200" dirty="0" err="1" smtClean="0"/>
              <a:t>ограничене</a:t>
            </a:r>
            <a:r>
              <a:rPr lang="en-US" sz="2200" dirty="0" smtClean="0"/>
              <a:t> </a:t>
            </a:r>
            <a:r>
              <a:rPr lang="en-US" sz="2200" dirty="0" err="1" smtClean="0"/>
              <a:t>конкуренције</a:t>
            </a:r>
            <a:r>
              <a:rPr lang="en-US" sz="2200" dirty="0" smtClean="0"/>
              <a:t>, </a:t>
            </a:r>
            <a:r>
              <a:rPr lang="en-US" sz="2200" dirty="0" err="1" smtClean="0"/>
              <a:t>што</a:t>
            </a:r>
            <a:r>
              <a:rPr lang="en-US" sz="2200" dirty="0" smtClean="0"/>
              <a:t> </a:t>
            </a:r>
            <a:r>
              <a:rPr lang="en-US" sz="2200" dirty="0" err="1" smtClean="0"/>
              <a:t>значи</a:t>
            </a:r>
            <a:r>
              <a:rPr lang="en-US" sz="2200" dirty="0" smtClean="0"/>
              <a:t> </a:t>
            </a:r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 smtClean="0"/>
              <a:t>наручиоци</a:t>
            </a:r>
            <a:r>
              <a:rPr lang="en-US" sz="2200" dirty="0" smtClean="0"/>
              <a:t> </a:t>
            </a:r>
            <a:r>
              <a:rPr lang="en-US" sz="2200" dirty="0" err="1" smtClean="0"/>
              <a:t>добијају</a:t>
            </a:r>
            <a:r>
              <a:rPr lang="en-US" sz="2200" dirty="0" smtClean="0"/>
              <a:t> </a:t>
            </a:r>
            <a:r>
              <a:rPr lang="en-US" sz="2200" dirty="0" err="1" smtClean="0"/>
              <a:t>већу</a:t>
            </a:r>
            <a:r>
              <a:rPr lang="en-US" sz="2200" dirty="0" smtClean="0"/>
              <a:t> “</a:t>
            </a:r>
            <a:r>
              <a:rPr lang="en-US" sz="2200" dirty="0" err="1" smtClean="0"/>
              <a:t>вредност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новац</a:t>
            </a:r>
            <a:r>
              <a:rPr lang="en-US" sz="2200" dirty="0" smtClean="0"/>
              <a:t>“.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Рестриктивни</a:t>
            </a:r>
            <a:r>
              <a:rPr lang="en-US" dirty="0" smtClean="0"/>
              <a:t> </a:t>
            </a:r>
            <a:r>
              <a:rPr lang="en-US" dirty="0" err="1" smtClean="0"/>
              <a:t>поступак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Autofit/>
          </a:bodyPr>
          <a:lstStyle/>
          <a:p>
            <a:r>
              <a:rPr lang="sr-Cyrl-RS" sz="2200" dirty="0" smtClean="0"/>
              <a:t>Р</a:t>
            </a:r>
            <a:r>
              <a:rPr lang="en-US" sz="2200" dirty="0" err="1" smtClean="0"/>
              <a:t>естриктивни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/>
              <a:t>спроводи</a:t>
            </a:r>
            <a:r>
              <a:rPr lang="en-US" sz="2200" dirty="0"/>
              <a:t> у </a:t>
            </a:r>
            <a:r>
              <a:rPr lang="en-US" sz="2200" dirty="0" err="1"/>
              <a:t>две</a:t>
            </a:r>
            <a:r>
              <a:rPr lang="en-US" sz="2200" dirty="0"/>
              <a:t> </a:t>
            </a:r>
            <a:r>
              <a:rPr lang="en-US" sz="2200" dirty="0" err="1"/>
              <a:t>фазе</a:t>
            </a:r>
            <a:r>
              <a:rPr lang="en-US" sz="2200" dirty="0"/>
              <a:t> и у </a:t>
            </a:r>
            <a:r>
              <a:rPr lang="en-US" sz="2200" dirty="0" err="1"/>
              <a:t>којем</a:t>
            </a:r>
            <a:r>
              <a:rPr lang="en-US" sz="2200" dirty="0"/>
              <a:t> </a:t>
            </a:r>
            <a:r>
              <a:rPr lang="en-US" sz="2200" dirty="0" err="1" smtClean="0"/>
              <a:t>сва</a:t>
            </a:r>
            <a:r>
              <a:rPr lang="sr-Cyrl-RS" sz="2200" dirty="0" smtClean="0"/>
              <a:t> з</a:t>
            </a:r>
            <a:r>
              <a:rPr lang="en-US" sz="2200" dirty="0" err="1" smtClean="0"/>
              <a:t>аинтересована</a:t>
            </a:r>
            <a:r>
              <a:rPr lang="en-US" sz="2200" dirty="0" smtClean="0"/>
              <a:t> </a:t>
            </a:r>
            <a:r>
              <a:rPr lang="en-US" sz="2200" dirty="0" err="1"/>
              <a:t>лица</a:t>
            </a:r>
            <a:r>
              <a:rPr lang="en-US" sz="2200" dirty="0"/>
              <a:t> </a:t>
            </a:r>
            <a:r>
              <a:rPr lang="en-US" sz="2200" dirty="0" err="1"/>
              <a:t>могу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поднесу</a:t>
            </a:r>
            <a:r>
              <a:rPr lang="en-US" sz="2200" dirty="0"/>
              <a:t> </a:t>
            </a:r>
            <a:r>
              <a:rPr lang="en-US" sz="2200" dirty="0" err="1"/>
              <a:t>пријаву</a:t>
            </a:r>
            <a:r>
              <a:rPr lang="en-US" sz="2200" dirty="0"/>
              <a:t>.</a:t>
            </a:r>
          </a:p>
          <a:p>
            <a:r>
              <a:rPr lang="en-US" sz="2200" dirty="0"/>
              <a:t> У </a:t>
            </a:r>
            <a:r>
              <a:rPr lang="en-US" sz="2200" dirty="0" err="1"/>
              <a:t>првој</a:t>
            </a:r>
            <a:r>
              <a:rPr lang="en-US" sz="2200" dirty="0"/>
              <a:t> </a:t>
            </a:r>
            <a:r>
              <a:rPr lang="en-US" sz="2200" dirty="0" err="1"/>
              <a:t>фази</a:t>
            </a:r>
            <a:r>
              <a:rPr lang="en-US" sz="2200" dirty="0"/>
              <a:t>, </a:t>
            </a:r>
            <a:r>
              <a:rPr lang="en-US" sz="2200" dirty="0" err="1"/>
              <a:t>наручилац</a:t>
            </a:r>
            <a:r>
              <a:rPr lang="en-US" sz="2200" dirty="0"/>
              <a:t> </a:t>
            </a:r>
            <a:r>
              <a:rPr lang="en-US" sz="2200" dirty="0" err="1"/>
              <a:t>позива</a:t>
            </a:r>
            <a:r>
              <a:rPr lang="en-US" sz="2200" dirty="0"/>
              <a:t> </a:t>
            </a:r>
            <a:r>
              <a:rPr lang="en-US" sz="2200" dirty="0" err="1"/>
              <a:t>сва</a:t>
            </a:r>
            <a:r>
              <a:rPr lang="en-US" sz="2200" dirty="0"/>
              <a:t> </a:t>
            </a:r>
            <a:r>
              <a:rPr lang="en-US" sz="2200" dirty="0" err="1"/>
              <a:t>заинтересована</a:t>
            </a:r>
            <a:r>
              <a:rPr lang="en-US" sz="2200" dirty="0"/>
              <a:t> </a:t>
            </a:r>
            <a:r>
              <a:rPr lang="en-US" sz="2200" dirty="0" err="1"/>
              <a:t>лица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поднесу</a:t>
            </a:r>
            <a:r>
              <a:rPr lang="en-US" sz="2200" dirty="0"/>
              <a:t> </a:t>
            </a:r>
            <a:r>
              <a:rPr lang="en-US" sz="2200" dirty="0" err="1"/>
              <a:t>пријаву</a:t>
            </a:r>
            <a:r>
              <a:rPr lang="en-US" sz="2200" dirty="0"/>
              <a:t> и </a:t>
            </a:r>
            <a:r>
              <a:rPr lang="en-US" sz="2200" dirty="0" err="1"/>
              <a:t>признаје</a:t>
            </a:r>
            <a:r>
              <a:rPr lang="en-US" sz="2200" dirty="0"/>
              <a:t> </a:t>
            </a:r>
            <a:r>
              <a:rPr lang="en-US" sz="2200" dirty="0" err="1"/>
              <a:t>квалификацију</a:t>
            </a:r>
            <a:r>
              <a:rPr lang="en-US" sz="2200" dirty="0"/>
              <a:t> </a:t>
            </a:r>
            <a:r>
              <a:rPr lang="en-US" sz="2200" dirty="0" err="1"/>
              <a:t>подносиоцима</a:t>
            </a:r>
            <a:r>
              <a:rPr lang="en-US" sz="2200" dirty="0"/>
              <a:t> </a:t>
            </a:r>
            <a:r>
              <a:rPr lang="en-US" sz="2200" dirty="0" err="1"/>
              <a:t>пријава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које</a:t>
            </a:r>
            <a:r>
              <a:rPr lang="en-US" sz="2200" dirty="0"/>
              <a:t> </a:t>
            </a:r>
            <a:r>
              <a:rPr lang="en-US" sz="2200" dirty="0" err="1"/>
              <a:t>утврди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испуњавају</a:t>
            </a:r>
            <a:r>
              <a:rPr lang="en-US" sz="2200" dirty="0"/>
              <a:t> </a:t>
            </a:r>
            <a:r>
              <a:rPr lang="en-US" sz="2200" dirty="0" err="1"/>
              <a:t>претходно</a:t>
            </a:r>
            <a:r>
              <a:rPr lang="en-US" sz="2200" dirty="0"/>
              <a:t> </a:t>
            </a:r>
            <a:r>
              <a:rPr lang="en-US" sz="2200" dirty="0" err="1"/>
              <a:t>одређене</a:t>
            </a:r>
            <a:r>
              <a:rPr lang="en-US" sz="2200" dirty="0"/>
              <a:t> </a:t>
            </a:r>
            <a:r>
              <a:rPr lang="en-US" sz="2200" dirty="0" err="1"/>
              <a:t>услове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квалификацију</a:t>
            </a:r>
            <a:r>
              <a:rPr lang="en-US" sz="2200" dirty="0"/>
              <a:t>. </a:t>
            </a:r>
          </a:p>
          <a:p>
            <a:r>
              <a:rPr lang="en-US" sz="2200" dirty="0"/>
              <a:t>У </a:t>
            </a:r>
            <a:r>
              <a:rPr lang="en-US" sz="2200" dirty="0" err="1"/>
              <a:t>другој</a:t>
            </a:r>
            <a:r>
              <a:rPr lang="en-US" sz="2200" dirty="0"/>
              <a:t> </a:t>
            </a:r>
            <a:r>
              <a:rPr lang="en-US" sz="2200" dirty="0" err="1"/>
              <a:t>фази</a:t>
            </a:r>
            <a:r>
              <a:rPr lang="en-US" sz="2200" dirty="0"/>
              <a:t> </a:t>
            </a:r>
            <a:r>
              <a:rPr lang="en-US" sz="2200" dirty="0" err="1"/>
              <a:t>рестриктивног</a:t>
            </a:r>
            <a:r>
              <a:rPr lang="en-US" sz="2200" dirty="0"/>
              <a:t> </a:t>
            </a:r>
            <a:r>
              <a:rPr lang="en-US" sz="2200" dirty="0" err="1"/>
              <a:t>поступка</a:t>
            </a:r>
            <a:r>
              <a:rPr lang="en-US" sz="2200" dirty="0"/>
              <a:t>, </a:t>
            </a:r>
            <a:r>
              <a:rPr lang="en-US" sz="2200" dirty="0" err="1"/>
              <a:t>наручилац</a:t>
            </a:r>
            <a:r>
              <a:rPr lang="en-US" sz="2200" dirty="0"/>
              <a:t> </a:t>
            </a:r>
            <a:r>
              <a:rPr lang="en-US" sz="2200" dirty="0" err="1"/>
              <a:t>позива</a:t>
            </a:r>
            <a:r>
              <a:rPr lang="en-US" sz="2200" dirty="0"/>
              <a:t> </a:t>
            </a:r>
            <a:r>
              <a:rPr lang="en-US" sz="2200" dirty="0" err="1"/>
              <a:t>све</a:t>
            </a:r>
            <a:r>
              <a:rPr lang="en-US" sz="2200" dirty="0"/>
              <a:t> </a:t>
            </a:r>
            <a:r>
              <a:rPr lang="en-US" sz="2200" dirty="0" err="1"/>
              <a:t>подносиоце</a:t>
            </a:r>
            <a:r>
              <a:rPr lang="en-US" sz="2200" dirty="0"/>
              <a:t> </a:t>
            </a:r>
            <a:r>
              <a:rPr lang="en-US" sz="2200" dirty="0" err="1"/>
              <a:t>пријава</a:t>
            </a:r>
            <a:r>
              <a:rPr lang="en-US" sz="2200" dirty="0"/>
              <a:t> </a:t>
            </a:r>
            <a:r>
              <a:rPr lang="en-US" sz="2200" dirty="0" err="1"/>
              <a:t>којима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признао</a:t>
            </a:r>
            <a:r>
              <a:rPr lang="en-US" sz="2200" dirty="0"/>
              <a:t> </a:t>
            </a:r>
            <a:r>
              <a:rPr lang="en-US" sz="2200" dirty="0" err="1"/>
              <a:t>квалификацију</a:t>
            </a:r>
            <a:r>
              <a:rPr lang="en-US" sz="2200" dirty="0"/>
              <a:t> (</a:t>
            </a:r>
            <a:r>
              <a:rPr lang="en-US" sz="2200" dirty="0" err="1"/>
              <a:t>кандидати</a:t>
            </a:r>
            <a:r>
              <a:rPr lang="en-US" sz="2200" dirty="0"/>
              <a:t>)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поднесу</a:t>
            </a:r>
            <a:r>
              <a:rPr lang="en-US" sz="2200" dirty="0"/>
              <a:t> </a:t>
            </a:r>
            <a:r>
              <a:rPr lang="en-US" sz="2200" dirty="0" err="1"/>
              <a:t>понуду</a:t>
            </a:r>
            <a:r>
              <a:rPr lang="en-US" sz="2200" dirty="0"/>
              <a:t>. </a:t>
            </a:r>
            <a:r>
              <a:rPr lang="en-US" sz="2200" dirty="0" err="1"/>
              <a:t>Другу</a:t>
            </a:r>
            <a:r>
              <a:rPr lang="en-US" sz="2200" dirty="0"/>
              <a:t> </a:t>
            </a:r>
            <a:r>
              <a:rPr lang="en-US" sz="2200" dirty="0" err="1"/>
              <a:t>фазу</a:t>
            </a:r>
            <a:r>
              <a:rPr lang="en-US" sz="2200" dirty="0"/>
              <a:t> </a:t>
            </a:r>
            <a:r>
              <a:rPr lang="en-US" sz="2200" dirty="0" err="1"/>
              <a:t>рестриктивног</a:t>
            </a:r>
            <a:r>
              <a:rPr lang="en-US" sz="2200" dirty="0"/>
              <a:t> </a:t>
            </a:r>
            <a:r>
              <a:rPr lang="en-US" sz="2200" dirty="0" err="1"/>
              <a:t>поступка</a:t>
            </a:r>
            <a:r>
              <a:rPr lang="en-US" sz="2200" dirty="0"/>
              <a:t> </a:t>
            </a:r>
            <a:r>
              <a:rPr lang="en-US" sz="2200" dirty="0" err="1"/>
              <a:t>наручилац</a:t>
            </a:r>
            <a:r>
              <a:rPr lang="en-US" sz="2200" dirty="0"/>
              <a:t> </a:t>
            </a:r>
            <a:r>
              <a:rPr lang="en-US" sz="2200" dirty="0" err="1"/>
              <a:t>може</a:t>
            </a:r>
            <a:r>
              <a:rPr lang="en-US" sz="2200" dirty="0"/>
              <a:t> </a:t>
            </a:r>
            <a:r>
              <a:rPr lang="en-US" sz="2200" dirty="0" err="1"/>
              <a:t>покренути</a:t>
            </a:r>
            <a:r>
              <a:rPr lang="en-US" sz="2200" dirty="0"/>
              <a:t>  </a:t>
            </a:r>
            <a:r>
              <a:rPr lang="en-US" sz="2200" dirty="0" err="1"/>
              <a:t>ако</a:t>
            </a:r>
            <a:r>
              <a:rPr lang="en-US" sz="2200" dirty="0"/>
              <a:t> </a:t>
            </a:r>
            <a:r>
              <a:rPr lang="en-US" sz="2200" dirty="0" err="1"/>
              <a:t>има</a:t>
            </a:r>
            <a:r>
              <a:rPr lang="en-US" sz="2200" dirty="0"/>
              <a:t> </a:t>
            </a:r>
            <a:r>
              <a:rPr lang="en-US" sz="2200" dirty="0" err="1"/>
              <a:t>најмање</a:t>
            </a:r>
            <a:r>
              <a:rPr lang="en-US" sz="2200" dirty="0"/>
              <a:t> </a:t>
            </a:r>
            <a:r>
              <a:rPr lang="en-US" sz="2200" dirty="0" err="1"/>
              <a:t>три</a:t>
            </a:r>
            <a:r>
              <a:rPr lang="en-US" sz="2200" dirty="0"/>
              <a:t> </a:t>
            </a:r>
            <a:r>
              <a:rPr lang="en-US" sz="2200" dirty="0" err="1"/>
              <a:t>кандидата</a:t>
            </a:r>
            <a:r>
              <a:rPr lang="en-US" sz="2200" dirty="0"/>
              <a:t>.</a:t>
            </a:r>
          </a:p>
          <a:p>
            <a:r>
              <a:rPr lang="en-US" sz="2200" dirty="0" err="1"/>
              <a:t>Другу</a:t>
            </a:r>
            <a:r>
              <a:rPr lang="en-US" sz="2200" dirty="0"/>
              <a:t> </a:t>
            </a:r>
            <a:r>
              <a:rPr lang="en-US" sz="2200" dirty="0" err="1"/>
              <a:t>фазу</a:t>
            </a:r>
            <a:r>
              <a:rPr lang="en-US" sz="2200" dirty="0"/>
              <a:t> </a:t>
            </a:r>
            <a:r>
              <a:rPr lang="en-US" sz="2200" dirty="0" err="1"/>
              <a:t>рестриктивног</a:t>
            </a:r>
            <a:r>
              <a:rPr lang="en-US" sz="2200" dirty="0"/>
              <a:t> </a:t>
            </a:r>
            <a:r>
              <a:rPr lang="en-US" sz="2200" dirty="0" err="1"/>
              <a:t>поступка</a:t>
            </a:r>
            <a:r>
              <a:rPr lang="en-US" sz="2200" dirty="0"/>
              <a:t> </a:t>
            </a:r>
            <a:r>
              <a:rPr lang="en-US" sz="2200" dirty="0" err="1"/>
              <a:t>наручилац</a:t>
            </a:r>
            <a:r>
              <a:rPr lang="en-US" sz="2200" dirty="0"/>
              <a:t> </a:t>
            </a:r>
            <a:r>
              <a:rPr lang="en-US" sz="2200" dirty="0" err="1"/>
              <a:t>покреће</a:t>
            </a:r>
            <a:r>
              <a:rPr lang="en-US" sz="2200" dirty="0"/>
              <a:t> у </a:t>
            </a:r>
            <a:r>
              <a:rPr lang="en-US" sz="2200" dirty="0" err="1"/>
              <a:t>року</a:t>
            </a:r>
            <a:r>
              <a:rPr lang="en-US" sz="2200" dirty="0"/>
              <a:t> </a:t>
            </a:r>
            <a:r>
              <a:rPr lang="en-US" sz="2200" dirty="0" err="1"/>
              <a:t>не</a:t>
            </a:r>
            <a:r>
              <a:rPr lang="en-US" sz="2200" dirty="0"/>
              <a:t> </a:t>
            </a:r>
            <a:r>
              <a:rPr lang="en-US" sz="2200" dirty="0" err="1"/>
              <a:t>дужем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/>
              <a:t>шест</a:t>
            </a:r>
            <a:r>
              <a:rPr lang="en-US" sz="2200" dirty="0"/>
              <a:t> </a:t>
            </a:r>
            <a:r>
              <a:rPr lang="en-US" sz="2200" dirty="0" err="1"/>
              <a:t>месеци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/>
              <a:t>коначности</a:t>
            </a:r>
            <a:r>
              <a:rPr lang="en-US" sz="2200" dirty="0"/>
              <a:t> </a:t>
            </a:r>
            <a:r>
              <a:rPr lang="en-US" sz="2200" dirty="0" err="1"/>
              <a:t>одлуке</a:t>
            </a:r>
            <a:r>
              <a:rPr lang="en-US" sz="2200" dirty="0"/>
              <a:t> о </a:t>
            </a:r>
            <a:r>
              <a:rPr lang="en-US" sz="2200" dirty="0" err="1"/>
              <a:t>признању</a:t>
            </a:r>
            <a:r>
              <a:rPr lang="en-US" sz="2200" dirty="0"/>
              <a:t> </a:t>
            </a:r>
            <a:r>
              <a:rPr lang="en-US" sz="2200" dirty="0" err="1"/>
              <a:t>квалификације</a:t>
            </a:r>
            <a:r>
              <a:rPr lang="en-US" sz="2200" dirty="0"/>
              <a:t>.</a:t>
            </a:r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Јавна</a:t>
            </a:r>
            <a:r>
              <a:rPr lang="en-US" dirty="0"/>
              <a:t> </a:t>
            </a:r>
            <a:r>
              <a:rPr lang="en-US" dirty="0" err="1"/>
              <a:t>набавка</a:t>
            </a:r>
            <a:r>
              <a:rPr lang="en-US" dirty="0"/>
              <a:t> </a:t>
            </a:r>
            <a:r>
              <a:rPr lang="en-US" dirty="0" err="1"/>
              <a:t>мале</a:t>
            </a:r>
            <a:r>
              <a:rPr lang="en-US" dirty="0"/>
              <a:t> </a:t>
            </a:r>
            <a:r>
              <a:rPr lang="en-US" dirty="0" err="1"/>
              <a:t>вредности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err="1"/>
              <a:t>Јавна</a:t>
            </a:r>
            <a:r>
              <a:rPr lang="en-US" sz="2200" dirty="0"/>
              <a:t> </a:t>
            </a:r>
            <a:r>
              <a:rPr lang="en-US" sz="2200" dirty="0" err="1"/>
              <a:t>набавка</a:t>
            </a:r>
            <a:r>
              <a:rPr lang="en-US" sz="2200" dirty="0"/>
              <a:t> </a:t>
            </a:r>
            <a:r>
              <a:rPr lang="en-US" sz="2200" dirty="0" err="1"/>
              <a:t>мале</a:t>
            </a:r>
            <a:r>
              <a:rPr lang="en-US" sz="2200" dirty="0"/>
              <a:t> </a:t>
            </a:r>
            <a:r>
              <a:rPr lang="en-US" sz="2200" dirty="0" err="1"/>
              <a:t>вредности</a:t>
            </a:r>
            <a:r>
              <a:rPr lang="en-US" sz="2200" dirty="0"/>
              <a:t>, у </a:t>
            </a:r>
            <a:r>
              <a:rPr lang="en-US" sz="2200" dirty="0" err="1"/>
              <a:t>смислу</a:t>
            </a:r>
            <a:r>
              <a:rPr lang="en-US" sz="2200" dirty="0"/>
              <a:t> </a:t>
            </a:r>
            <a:r>
              <a:rPr lang="en-US" sz="2200" dirty="0" err="1"/>
              <a:t>овог</a:t>
            </a:r>
            <a:r>
              <a:rPr lang="en-US" sz="2200" dirty="0"/>
              <a:t> </a:t>
            </a:r>
            <a:r>
              <a:rPr lang="en-US" sz="2200" dirty="0" err="1"/>
              <a:t>закона</a:t>
            </a:r>
            <a:r>
              <a:rPr lang="en-US" sz="2200" dirty="0"/>
              <a:t>, </a:t>
            </a:r>
            <a:r>
              <a:rPr lang="en-US" sz="2200" dirty="0" err="1"/>
              <a:t>јесте</a:t>
            </a:r>
            <a:r>
              <a:rPr lang="en-US" sz="2200" dirty="0"/>
              <a:t> </a:t>
            </a:r>
            <a:r>
              <a:rPr lang="en-US" sz="2200" dirty="0" err="1"/>
              <a:t>набавка</a:t>
            </a:r>
            <a:r>
              <a:rPr lang="en-US" sz="2200" dirty="0"/>
              <a:t> </a:t>
            </a:r>
            <a:r>
              <a:rPr lang="en-US" sz="2200" dirty="0" err="1"/>
              <a:t>истоврсних</a:t>
            </a:r>
            <a:r>
              <a:rPr lang="en-US" sz="2200" dirty="0"/>
              <a:t> </a:t>
            </a:r>
            <a:r>
              <a:rPr lang="en-US" sz="2200" dirty="0" err="1"/>
              <a:t>добара</a:t>
            </a:r>
            <a:r>
              <a:rPr lang="en-US" sz="2200" dirty="0"/>
              <a:t>, </a:t>
            </a:r>
            <a:r>
              <a:rPr lang="en-US" sz="2200" dirty="0" err="1"/>
              <a:t>услуга</a:t>
            </a:r>
            <a:r>
              <a:rPr lang="en-US" sz="2200" dirty="0"/>
              <a:t> </a:t>
            </a:r>
            <a:r>
              <a:rPr lang="en-US" sz="2200" dirty="0" err="1"/>
              <a:t>или</a:t>
            </a:r>
            <a:r>
              <a:rPr lang="en-US" sz="2200" dirty="0"/>
              <a:t> </a:t>
            </a:r>
            <a:r>
              <a:rPr lang="en-US" sz="2200" dirty="0" err="1"/>
              <a:t>радова</a:t>
            </a:r>
            <a:r>
              <a:rPr lang="en-US" sz="2200" dirty="0"/>
              <a:t> </a:t>
            </a:r>
            <a:r>
              <a:rPr lang="en-US" sz="2200" dirty="0" err="1"/>
              <a:t>чија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укупна</a:t>
            </a:r>
            <a:r>
              <a:rPr lang="en-US" sz="2200" dirty="0"/>
              <a:t> </a:t>
            </a:r>
            <a:r>
              <a:rPr lang="en-US" sz="2200" dirty="0" err="1"/>
              <a:t>процењена</a:t>
            </a:r>
            <a:r>
              <a:rPr lang="en-US" sz="2200" dirty="0"/>
              <a:t> </a:t>
            </a:r>
            <a:r>
              <a:rPr lang="en-US" sz="2200" dirty="0" err="1"/>
              <a:t>вредност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годишњем</a:t>
            </a:r>
            <a:r>
              <a:rPr lang="en-US" sz="2200" dirty="0"/>
              <a:t> </a:t>
            </a:r>
            <a:r>
              <a:rPr lang="en-US" sz="2200" dirty="0" err="1"/>
              <a:t>нивоу</a:t>
            </a:r>
            <a:r>
              <a:rPr lang="en-US" sz="2200" dirty="0"/>
              <a:t> </a:t>
            </a:r>
            <a:r>
              <a:rPr lang="en-US" sz="2200" dirty="0" err="1"/>
              <a:t>нижа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3.000.000 </a:t>
            </a:r>
            <a:r>
              <a:rPr lang="en-US" sz="2200" dirty="0" err="1"/>
              <a:t>динара</a:t>
            </a:r>
            <a:r>
              <a:rPr lang="en-US" sz="2200" dirty="0"/>
              <a:t>.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набавке</a:t>
            </a:r>
            <a:r>
              <a:rPr lang="en-US" sz="2200" dirty="0"/>
              <a:t> </a:t>
            </a:r>
            <a:r>
              <a:rPr lang="en-US" sz="2200" dirty="0" err="1"/>
              <a:t>истоврсних</a:t>
            </a:r>
            <a:r>
              <a:rPr lang="en-US" sz="2200" dirty="0"/>
              <a:t> </a:t>
            </a:r>
            <a:r>
              <a:rPr lang="en-US" sz="2200" dirty="0" err="1"/>
              <a:t>добара</a:t>
            </a:r>
            <a:r>
              <a:rPr lang="en-US" sz="2200" dirty="0"/>
              <a:t>, </a:t>
            </a:r>
            <a:r>
              <a:rPr lang="en-US" sz="2200" dirty="0" err="1"/>
              <a:t>услуга</a:t>
            </a:r>
            <a:r>
              <a:rPr lang="en-US" sz="2200" dirty="0"/>
              <a:t> </a:t>
            </a:r>
            <a:r>
              <a:rPr lang="en-US" sz="2200" dirty="0" err="1"/>
              <a:t>или</a:t>
            </a:r>
            <a:r>
              <a:rPr lang="en-US" sz="2200" dirty="0"/>
              <a:t> </a:t>
            </a:r>
            <a:r>
              <a:rPr lang="en-US" sz="2200" dirty="0" err="1"/>
              <a:t>радова</a:t>
            </a:r>
            <a:r>
              <a:rPr lang="en-US" sz="2200" dirty="0"/>
              <a:t> </a:t>
            </a:r>
            <a:r>
              <a:rPr lang="en-US" sz="2200" dirty="0" err="1"/>
              <a:t>чија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укупна</a:t>
            </a:r>
            <a:r>
              <a:rPr lang="en-US" sz="2200" dirty="0"/>
              <a:t> </a:t>
            </a:r>
            <a:r>
              <a:rPr lang="en-US" sz="2200" dirty="0" err="1"/>
              <a:t>процењена</a:t>
            </a:r>
            <a:r>
              <a:rPr lang="en-US" sz="2200" dirty="0"/>
              <a:t> </a:t>
            </a:r>
            <a:r>
              <a:rPr lang="en-US" sz="2200" dirty="0" err="1"/>
              <a:t>вредност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годишњем</a:t>
            </a:r>
            <a:r>
              <a:rPr lang="en-US" sz="2200" dirty="0"/>
              <a:t> </a:t>
            </a:r>
            <a:r>
              <a:rPr lang="en-US" sz="2200" dirty="0" err="1"/>
              <a:t>нивоу</a:t>
            </a:r>
            <a:r>
              <a:rPr lang="en-US" sz="2200" dirty="0"/>
              <a:t> </a:t>
            </a:r>
            <a:r>
              <a:rPr lang="en-US" sz="2200" dirty="0" err="1"/>
              <a:t>нижа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sr-Cyrl-RS" sz="2200" dirty="0" smtClean="0"/>
              <a:t>5</a:t>
            </a:r>
            <a:r>
              <a:rPr lang="en-US" sz="2200" dirty="0" smtClean="0"/>
              <a:t>00.000 </a:t>
            </a:r>
            <a:r>
              <a:rPr lang="en-US" sz="2200" dirty="0" err="1"/>
              <a:t>динара</a:t>
            </a:r>
            <a:r>
              <a:rPr lang="en-US" sz="2200" dirty="0"/>
              <a:t>, </a:t>
            </a:r>
            <a:r>
              <a:rPr lang="en-US" sz="2200" dirty="0" err="1"/>
              <a:t>наручиоци</a:t>
            </a:r>
            <a:r>
              <a:rPr lang="en-US" sz="2200" dirty="0"/>
              <a:t> </a:t>
            </a:r>
            <a:r>
              <a:rPr lang="en-US" sz="2200" dirty="0" err="1"/>
              <a:t>нису</a:t>
            </a:r>
            <a:r>
              <a:rPr lang="en-US" sz="2200" dirty="0"/>
              <a:t> </a:t>
            </a:r>
            <a:r>
              <a:rPr lang="en-US" sz="2200" dirty="0" err="1"/>
              <a:t>обавезни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примењују</a:t>
            </a:r>
            <a:r>
              <a:rPr lang="en-US" sz="2200" dirty="0"/>
              <a:t> </a:t>
            </a:r>
            <a:r>
              <a:rPr lang="en-US" sz="2200" dirty="0" err="1"/>
              <a:t>одредбе</a:t>
            </a:r>
            <a:r>
              <a:rPr lang="en-US" sz="2200" dirty="0"/>
              <a:t> </a:t>
            </a:r>
            <a:r>
              <a:rPr lang="en-US" sz="2200" dirty="0" err="1"/>
              <a:t>овог</a:t>
            </a:r>
            <a:r>
              <a:rPr lang="en-US" sz="2200" dirty="0"/>
              <a:t> </a:t>
            </a:r>
            <a:r>
              <a:rPr lang="en-US" sz="2200" dirty="0" err="1"/>
              <a:t>закона</a:t>
            </a:r>
            <a:r>
              <a:rPr lang="en-US" sz="2200" dirty="0"/>
              <a:t>.</a:t>
            </a:r>
          </a:p>
          <a:p>
            <a:r>
              <a:rPr lang="en-US" sz="2200" dirty="0" err="1"/>
              <a:t>Када</a:t>
            </a:r>
            <a:r>
              <a:rPr lang="en-US" sz="2200" dirty="0"/>
              <a:t> </a:t>
            </a:r>
            <a:r>
              <a:rPr lang="sr-Cyrl-RS" sz="2200" dirty="0" smtClean="0"/>
              <a:t>се </a:t>
            </a:r>
            <a:r>
              <a:rPr lang="en-US" sz="2200" dirty="0" err="1" smtClean="0"/>
              <a:t>спровод</a:t>
            </a:r>
            <a:r>
              <a:rPr lang="sr-Cyrl-RS" sz="2200" dirty="0" smtClean="0"/>
              <a:t>е</a:t>
            </a:r>
            <a:r>
              <a:rPr lang="en-US" sz="2200" dirty="0" smtClean="0"/>
              <a:t> </a:t>
            </a:r>
            <a:r>
              <a:rPr lang="en-US" sz="2200" dirty="0" err="1"/>
              <a:t>набавке</a:t>
            </a:r>
            <a:r>
              <a:rPr lang="en-US" sz="2200" dirty="0"/>
              <a:t> </a:t>
            </a:r>
            <a:r>
              <a:rPr lang="en-US" sz="2200" dirty="0" err="1" smtClean="0"/>
              <a:t>добара</a:t>
            </a:r>
            <a:r>
              <a:rPr lang="en-US" sz="2200" dirty="0"/>
              <a:t>, </a:t>
            </a:r>
            <a:r>
              <a:rPr lang="en-US" sz="2200" dirty="0" err="1"/>
              <a:t>услуга</a:t>
            </a:r>
            <a:r>
              <a:rPr lang="en-US" sz="2200" dirty="0"/>
              <a:t> </a:t>
            </a:r>
            <a:r>
              <a:rPr lang="en-US" sz="2200" dirty="0" err="1"/>
              <a:t>или</a:t>
            </a:r>
            <a:r>
              <a:rPr lang="en-US" sz="2200" dirty="0"/>
              <a:t> </a:t>
            </a:r>
            <a:r>
              <a:rPr lang="en-US" sz="2200" dirty="0" err="1"/>
              <a:t>радова</a:t>
            </a:r>
            <a:r>
              <a:rPr lang="en-US" sz="2200" dirty="0"/>
              <a:t> </a:t>
            </a:r>
            <a:r>
              <a:rPr lang="en-US" sz="2200" dirty="0" err="1"/>
              <a:t>чија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укупна</a:t>
            </a:r>
            <a:r>
              <a:rPr lang="en-US" sz="2200" dirty="0"/>
              <a:t> </a:t>
            </a:r>
            <a:r>
              <a:rPr lang="en-US" sz="2200" dirty="0" err="1"/>
              <a:t>процењена</a:t>
            </a:r>
            <a:r>
              <a:rPr lang="en-US" sz="2200" dirty="0"/>
              <a:t> </a:t>
            </a:r>
            <a:r>
              <a:rPr lang="en-US" sz="2200" dirty="0" err="1"/>
              <a:t>вредност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годишњем</a:t>
            </a:r>
            <a:r>
              <a:rPr lang="en-US" sz="2200" dirty="0"/>
              <a:t> </a:t>
            </a:r>
            <a:r>
              <a:rPr lang="en-US" sz="2200" dirty="0" err="1"/>
              <a:t>нивоу</a:t>
            </a:r>
            <a:r>
              <a:rPr lang="en-US" sz="2200" dirty="0"/>
              <a:t> </a:t>
            </a:r>
            <a:r>
              <a:rPr lang="en-US" sz="2200" dirty="0" err="1"/>
              <a:t>нижа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sr-Cyrl-RS" sz="2200" dirty="0" smtClean="0"/>
              <a:t>5</a:t>
            </a:r>
            <a:r>
              <a:rPr lang="en-US" sz="2200" dirty="0" smtClean="0"/>
              <a:t>00.000 </a:t>
            </a:r>
            <a:r>
              <a:rPr lang="en-US" sz="2200" dirty="0" err="1"/>
              <a:t>динара</a:t>
            </a:r>
            <a:r>
              <a:rPr lang="en-US" sz="2200" dirty="0"/>
              <a:t>, </a:t>
            </a:r>
            <a:r>
              <a:rPr lang="en-US" sz="2200" dirty="0" err="1"/>
              <a:t>наручилац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дужан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спречи</a:t>
            </a:r>
            <a:r>
              <a:rPr lang="en-US" sz="2200" dirty="0"/>
              <a:t> </a:t>
            </a:r>
            <a:r>
              <a:rPr lang="en-US" sz="2200" dirty="0" err="1"/>
              <a:t>постојање</a:t>
            </a:r>
            <a:r>
              <a:rPr lang="en-US" sz="2200" dirty="0"/>
              <a:t> </a:t>
            </a:r>
            <a:r>
              <a:rPr lang="en-US" sz="2200" dirty="0" err="1"/>
              <a:t>сукоба</a:t>
            </a:r>
            <a:r>
              <a:rPr lang="en-US" sz="2200" dirty="0"/>
              <a:t> </a:t>
            </a:r>
            <a:r>
              <a:rPr lang="en-US" sz="2200" dirty="0" err="1"/>
              <a:t>интереса</a:t>
            </a:r>
            <a:r>
              <a:rPr lang="en-US" sz="2200" dirty="0"/>
              <a:t>,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обезбеди</a:t>
            </a:r>
            <a:r>
              <a:rPr lang="en-US" sz="2200" dirty="0"/>
              <a:t> </a:t>
            </a:r>
            <a:r>
              <a:rPr lang="en-US" sz="2200" dirty="0" err="1"/>
              <a:t>конкуренцију</a:t>
            </a:r>
            <a:r>
              <a:rPr lang="en-US" sz="2200" dirty="0"/>
              <a:t> и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уговорена</a:t>
            </a:r>
            <a:r>
              <a:rPr lang="en-US" sz="2200" dirty="0"/>
              <a:t> </a:t>
            </a:r>
            <a:r>
              <a:rPr lang="en-US" sz="2200" dirty="0" err="1"/>
              <a:t>цена</a:t>
            </a:r>
            <a:r>
              <a:rPr lang="en-US" sz="2200" dirty="0"/>
              <a:t> </a:t>
            </a:r>
            <a:r>
              <a:rPr lang="en-US" sz="2200" dirty="0" err="1"/>
              <a:t>не</a:t>
            </a:r>
            <a:r>
              <a:rPr lang="en-US" sz="2200" dirty="0"/>
              <a:t> </a:t>
            </a:r>
            <a:r>
              <a:rPr lang="en-US" sz="2200" dirty="0" err="1"/>
              <a:t>буде</a:t>
            </a:r>
            <a:r>
              <a:rPr lang="en-US" sz="2200" dirty="0"/>
              <a:t> </a:t>
            </a:r>
            <a:r>
              <a:rPr lang="en-US" sz="2200" dirty="0" err="1"/>
              <a:t>већа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/>
              <a:t>упоредиве</a:t>
            </a:r>
            <a:r>
              <a:rPr lang="en-US" sz="2200" dirty="0"/>
              <a:t> </a:t>
            </a:r>
            <a:r>
              <a:rPr lang="en-US" sz="2200" dirty="0" err="1"/>
              <a:t>тржишне</a:t>
            </a:r>
            <a:r>
              <a:rPr lang="en-US" sz="2200" dirty="0"/>
              <a:t> </a:t>
            </a:r>
            <a:r>
              <a:rPr lang="en-US" sz="2200" dirty="0" err="1"/>
              <a:t>цене</a:t>
            </a:r>
            <a:r>
              <a:rPr lang="en-US" sz="22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/>
          <a:lstStyle/>
          <a:p>
            <a:r>
              <a:rPr lang="en-US" dirty="0" err="1"/>
              <a:t>Спровођење</a:t>
            </a:r>
            <a:r>
              <a:rPr lang="en-US" dirty="0"/>
              <a:t> </a:t>
            </a:r>
            <a:r>
              <a:rPr lang="en-US" dirty="0" err="1"/>
              <a:t>поступка</a:t>
            </a:r>
            <a:r>
              <a:rPr lang="en-US" dirty="0"/>
              <a:t> </a:t>
            </a:r>
            <a:r>
              <a:rPr lang="en-US" dirty="0" err="1"/>
              <a:t>јавне</a:t>
            </a:r>
            <a:r>
              <a:rPr lang="en-US" dirty="0"/>
              <a:t> </a:t>
            </a:r>
            <a:r>
              <a:rPr lang="en-US" dirty="0" err="1"/>
              <a:t>набавке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7941"/>
            <a:ext cx="8435280" cy="485740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200" dirty="0" err="1"/>
              <a:t>Уколико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ради</a:t>
            </a:r>
            <a:r>
              <a:rPr lang="en-US" sz="2200" dirty="0"/>
              <a:t> о </a:t>
            </a:r>
            <a:r>
              <a:rPr lang="en-US" sz="2200" dirty="0" err="1"/>
              <a:t>јавној</a:t>
            </a:r>
            <a:r>
              <a:rPr lang="en-US" sz="2200" dirty="0"/>
              <a:t> </a:t>
            </a:r>
            <a:r>
              <a:rPr lang="en-US" sz="2200" dirty="0" err="1"/>
              <a:t>набавци</a:t>
            </a:r>
            <a:r>
              <a:rPr lang="en-US" sz="2200" dirty="0"/>
              <a:t> </a:t>
            </a:r>
            <a:r>
              <a:rPr lang="en-US" sz="2200" dirty="0" err="1"/>
              <a:t>мале</a:t>
            </a:r>
            <a:r>
              <a:rPr lang="en-US" sz="2200" dirty="0"/>
              <a:t> </a:t>
            </a:r>
            <a:r>
              <a:rPr lang="en-US" sz="2200" dirty="0" err="1"/>
              <a:t>вредности</a:t>
            </a:r>
            <a:r>
              <a:rPr lang="en-US" sz="2200" dirty="0"/>
              <a:t>, </a:t>
            </a:r>
            <a:r>
              <a:rPr lang="en-US" sz="2200" dirty="0" err="1"/>
              <a:t>наручилац</a:t>
            </a:r>
            <a:r>
              <a:rPr lang="en-US" sz="2200" dirty="0"/>
              <a:t> </a:t>
            </a:r>
            <a:r>
              <a:rPr lang="en-US" sz="2200" dirty="0" err="1"/>
              <a:t>припрема</a:t>
            </a:r>
            <a:r>
              <a:rPr lang="en-US" sz="2200" dirty="0"/>
              <a:t> </a:t>
            </a:r>
            <a:r>
              <a:rPr lang="en-US" sz="2200" dirty="0" err="1"/>
              <a:t>наруџбеницу</a:t>
            </a:r>
            <a:r>
              <a:rPr lang="en-US" sz="2200" dirty="0"/>
              <a:t> и </a:t>
            </a:r>
            <a:r>
              <a:rPr lang="en-US" sz="2200" dirty="0" err="1"/>
              <a:t>шаље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најмање</a:t>
            </a:r>
            <a:r>
              <a:rPr lang="en-US" sz="2200" dirty="0"/>
              <a:t> </a:t>
            </a:r>
            <a:r>
              <a:rPr lang="en-US" sz="2200" dirty="0" err="1"/>
              <a:t>три</a:t>
            </a:r>
            <a:r>
              <a:rPr lang="en-US" sz="2200" dirty="0"/>
              <a:t> </a:t>
            </a:r>
            <a:r>
              <a:rPr lang="en-US" sz="2200" dirty="0" err="1"/>
              <a:t>адресе</a:t>
            </a:r>
            <a:r>
              <a:rPr lang="en-US" sz="2200" dirty="0"/>
              <a:t>, </a:t>
            </a:r>
            <a:r>
              <a:rPr lang="en-US" sz="2200" dirty="0" err="1"/>
              <a:t>тј</a:t>
            </a:r>
            <a:r>
              <a:rPr lang="en-US" sz="2200" dirty="0"/>
              <a:t>. </a:t>
            </a:r>
            <a:r>
              <a:rPr lang="en-US" sz="2200" dirty="0" err="1"/>
              <a:t>трима</a:t>
            </a:r>
            <a:r>
              <a:rPr lang="en-US" sz="2200" dirty="0"/>
              <a:t> </a:t>
            </a:r>
            <a:r>
              <a:rPr lang="en-US" sz="2200" dirty="0" err="1"/>
              <a:t>различитим</a:t>
            </a:r>
            <a:r>
              <a:rPr lang="en-US" sz="2200" dirty="0"/>
              <a:t> </a:t>
            </a:r>
            <a:r>
              <a:rPr lang="en-US" sz="2200" dirty="0" err="1"/>
              <a:t>веледрогеријама</a:t>
            </a:r>
            <a:r>
              <a:rPr lang="en-US" sz="2200" dirty="0"/>
              <a:t>. </a:t>
            </a:r>
            <a:r>
              <a:rPr lang="en-US" sz="2200" dirty="0" err="1"/>
              <a:t>Наруџбеница</a:t>
            </a:r>
            <a:r>
              <a:rPr lang="en-US" sz="2200" dirty="0"/>
              <a:t> </a:t>
            </a:r>
            <a:r>
              <a:rPr lang="en-US" sz="2200" dirty="0" err="1"/>
              <a:t>треба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садржи</a:t>
            </a:r>
            <a:r>
              <a:rPr lang="en-US" sz="2200" dirty="0"/>
              <a:t> </a:t>
            </a:r>
            <a:r>
              <a:rPr lang="en-US" sz="2200" dirty="0" err="1"/>
              <a:t>потребне</a:t>
            </a:r>
            <a:r>
              <a:rPr lang="en-US" sz="2200" dirty="0"/>
              <a:t> </a:t>
            </a:r>
            <a:r>
              <a:rPr lang="en-US" sz="2200" dirty="0" err="1"/>
              <a:t>лекове</a:t>
            </a:r>
            <a:r>
              <a:rPr lang="en-US" sz="2200" dirty="0"/>
              <a:t>, </a:t>
            </a:r>
            <a:r>
              <a:rPr lang="en-US" sz="2200" dirty="0" err="1"/>
              <a:t>медицински</a:t>
            </a:r>
            <a:r>
              <a:rPr lang="en-US" sz="2200" dirty="0"/>
              <a:t> и </a:t>
            </a:r>
            <a:r>
              <a:rPr lang="en-US" sz="2200" dirty="0" err="1"/>
              <a:t>санитетски</a:t>
            </a:r>
            <a:r>
              <a:rPr lang="en-US" sz="2200" dirty="0"/>
              <a:t> </a:t>
            </a:r>
            <a:r>
              <a:rPr lang="en-US" sz="2200" dirty="0" err="1"/>
              <a:t>материјал</a:t>
            </a:r>
            <a:r>
              <a:rPr lang="en-US" sz="2200" dirty="0"/>
              <a:t>, </a:t>
            </a:r>
            <a:r>
              <a:rPr lang="en-US" sz="2200" dirty="0" err="1"/>
              <a:t>са</a:t>
            </a:r>
            <a:r>
              <a:rPr lang="en-US" sz="2200" dirty="0"/>
              <a:t> </a:t>
            </a:r>
            <a:r>
              <a:rPr lang="en-US" sz="2200" dirty="0" err="1"/>
              <a:t>наведеним</a:t>
            </a:r>
            <a:r>
              <a:rPr lang="en-US" sz="2200" dirty="0"/>
              <a:t> </a:t>
            </a:r>
            <a:r>
              <a:rPr lang="en-US" sz="2200" dirty="0" err="1"/>
              <a:t>фармацеутским</a:t>
            </a:r>
            <a:r>
              <a:rPr lang="en-US" sz="2200" dirty="0"/>
              <a:t> </a:t>
            </a:r>
            <a:r>
              <a:rPr lang="en-US" sz="2200" dirty="0" err="1"/>
              <a:t>облицима</a:t>
            </a:r>
            <a:r>
              <a:rPr lang="en-US" sz="2200" dirty="0"/>
              <a:t>, </a:t>
            </a:r>
            <a:r>
              <a:rPr lang="en-US" sz="2200" dirty="0" err="1"/>
              <a:t>дозама</a:t>
            </a:r>
            <a:r>
              <a:rPr lang="en-US" sz="2200" dirty="0"/>
              <a:t>, </a:t>
            </a:r>
            <a:r>
              <a:rPr lang="en-US" sz="2200" dirty="0" err="1"/>
              <a:t>количинама</a:t>
            </a:r>
            <a:r>
              <a:rPr lang="en-US" sz="2200" dirty="0"/>
              <a:t> и </a:t>
            </a:r>
            <a:r>
              <a:rPr lang="en-US" sz="2200" dirty="0" err="1"/>
              <a:t>јединицама</a:t>
            </a:r>
            <a:r>
              <a:rPr lang="en-US" sz="2200" dirty="0"/>
              <a:t> </a:t>
            </a:r>
            <a:r>
              <a:rPr lang="en-US" sz="2200" dirty="0" err="1"/>
              <a:t>мере</a:t>
            </a:r>
            <a:r>
              <a:rPr lang="en-US" sz="2200" dirty="0"/>
              <a:t>. </a:t>
            </a:r>
            <a:r>
              <a:rPr lang="en-US" sz="2200" dirty="0" err="1"/>
              <a:t>Уколико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добије</a:t>
            </a:r>
            <a:r>
              <a:rPr lang="en-US" sz="2200" dirty="0"/>
              <a:t> </a:t>
            </a:r>
            <a:r>
              <a:rPr lang="en-US" sz="2200" dirty="0" err="1"/>
              <a:t>бар</a:t>
            </a:r>
            <a:r>
              <a:rPr lang="en-US" sz="2200" dirty="0"/>
              <a:t> </a:t>
            </a:r>
            <a:r>
              <a:rPr lang="en-US" sz="2200" dirty="0" err="1"/>
              <a:t>једна</a:t>
            </a:r>
            <a:r>
              <a:rPr lang="en-US" sz="2200" dirty="0"/>
              <a:t> </a:t>
            </a:r>
            <a:r>
              <a:rPr lang="en-US" sz="2200" dirty="0" err="1"/>
              <a:t>исправна</a:t>
            </a:r>
            <a:r>
              <a:rPr lang="en-US" sz="2200" dirty="0"/>
              <a:t> и </a:t>
            </a:r>
            <a:r>
              <a:rPr lang="en-US" sz="2200" dirty="0" err="1"/>
              <a:t>прихватљива</a:t>
            </a:r>
            <a:r>
              <a:rPr lang="en-US" sz="2200" dirty="0"/>
              <a:t> </a:t>
            </a:r>
            <a:r>
              <a:rPr lang="en-US" sz="2200" dirty="0" err="1"/>
              <a:t>понуда</a:t>
            </a:r>
            <a:r>
              <a:rPr lang="en-US" sz="2200" dirty="0"/>
              <a:t>, </a:t>
            </a:r>
            <a:r>
              <a:rPr lang="en-US" sz="2200" dirty="0" err="1"/>
              <a:t>јавна</a:t>
            </a:r>
            <a:r>
              <a:rPr lang="en-US" sz="2200" dirty="0"/>
              <a:t> </a:t>
            </a:r>
            <a:r>
              <a:rPr lang="en-US" sz="2200" dirty="0" err="1"/>
              <a:t>набавка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сматра</a:t>
            </a:r>
            <a:r>
              <a:rPr lang="en-US" sz="2200" dirty="0"/>
              <a:t> </a:t>
            </a:r>
            <a:r>
              <a:rPr lang="en-US" sz="2200" dirty="0" err="1"/>
              <a:t>успешном</a:t>
            </a:r>
            <a:r>
              <a:rPr lang="en-US" sz="2200" dirty="0"/>
              <a:t>. </a:t>
            </a:r>
            <a:r>
              <a:rPr lang="en-US" sz="2200" dirty="0" err="1"/>
              <a:t>Након</a:t>
            </a:r>
            <a:r>
              <a:rPr lang="en-US" sz="2200" dirty="0"/>
              <a:t> </a:t>
            </a:r>
            <a:r>
              <a:rPr lang="en-US" sz="2200" dirty="0" err="1"/>
              <a:t>тога</a:t>
            </a:r>
            <a:r>
              <a:rPr lang="en-US" sz="2200" dirty="0"/>
              <a:t>, </a:t>
            </a:r>
            <a:r>
              <a:rPr lang="en-US" sz="2200" dirty="0" err="1"/>
              <a:t>закључује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уговор</a:t>
            </a:r>
            <a:r>
              <a:rPr lang="en-US" sz="2200" dirty="0"/>
              <a:t> </a:t>
            </a:r>
            <a:r>
              <a:rPr lang="en-US" sz="2200" dirty="0" err="1"/>
              <a:t>са</a:t>
            </a:r>
            <a:r>
              <a:rPr lang="en-US" sz="2200" dirty="0"/>
              <a:t> </a:t>
            </a:r>
            <a:r>
              <a:rPr lang="en-US" sz="2200" dirty="0" err="1"/>
              <a:t>веледрогеријом</a:t>
            </a:r>
            <a:r>
              <a:rPr lang="en-US" sz="2200" dirty="0"/>
              <a:t> о </a:t>
            </a:r>
            <a:r>
              <a:rPr lang="en-US" sz="2200" dirty="0" err="1"/>
              <a:t>снабдевању</a:t>
            </a:r>
            <a:r>
              <a:rPr lang="en-US" sz="2200" dirty="0" smtClean="0"/>
              <a:t>.</a:t>
            </a:r>
            <a:endParaRPr lang="en-US" sz="2200" dirty="0"/>
          </a:p>
          <a:p>
            <a:pPr>
              <a:lnSpc>
                <a:spcPct val="120000"/>
              </a:lnSpc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en-US" dirty="0" err="1" smtClean="0"/>
              <a:t>Спровођење</a:t>
            </a:r>
            <a:r>
              <a:rPr lang="en-US" dirty="0" smtClean="0"/>
              <a:t> </a:t>
            </a:r>
            <a:r>
              <a:rPr lang="en-US" dirty="0" err="1" smtClean="0"/>
              <a:t>поступка</a:t>
            </a:r>
            <a:r>
              <a:rPr lang="en-US" dirty="0" smtClean="0"/>
              <a:t> </a:t>
            </a:r>
            <a:r>
              <a:rPr lang="en-US" dirty="0" err="1" smtClean="0"/>
              <a:t>јавне</a:t>
            </a:r>
            <a:r>
              <a:rPr lang="en-US" dirty="0" smtClean="0"/>
              <a:t> </a:t>
            </a:r>
            <a:r>
              <a:rPr lang="en-US" dirty="0" err="1" smtClean="0"/>
              <a:t>набавке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rmAutofit/>
          </a:bodyPr>
          <a:lstStyle/>
          <a:p>
            <a:r>
              <a:rPr lang="en-US" sz="2200" dirty="0" err="1" smtClean="0"/>
              <a:t>Када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у </a:t>
            </a:r>
            <a:r>
              <a:rPr lang="en-US" sz="2200" dirty="0" err="1" smtClean="0"/>
              <a:t>питању</a:t>
            </a:r>
            <a:r>
              <a:rPr lang="en-US" sz="2200" dirty="0" smtClean="0"/>
              <a:t> </a:t>
            </a:r>
            <a:r>
              <a:rPr lang="en-US" sz="2200" dirty="0" err="1" smtClean="0"/>
              <a:t>јавна</a:t>
            </a:r>
            <a:r>
              <a:rPr lang="en-US" sz="2200" dirty="0" smtClean="0"/>
              <a:t> </a:t>
            </a:r>
            <a:r>
              <a:rPr lang="en-US" sz="2200" dirty="0" err="1" smtClean="0"/>
              <a:t>набавка</a:t>
            </a:r>
            <a:r>
              <a:rPr lang="en-US" sz="2200" dirty="0" smtClean="0"/>
              <a:t> </a:t>
            </a:r>
            <a:r>
              <a:rPr lang="en-US" sz="2200" dirty="0" err="1" smtClean="0"/>
              <a:t>велике</a:t>
            </a:r>
            <a:r>
              <a:rPr lang="en-US" sz="2200" dirty="0" smtClean="0"/>
              <a:t> </a:t>
            </a:r>
            <a:r>
              <a:rPr lang="en-US" sz="2200" dirty="0" err="1" smtClean="0"/>
              <a:t>вредности</a:t>
            </a:r>
            <a:r>
              <a:rPr lang="en-US" sz="2200" dirty="0" smtClean="0"/>
              <a:t> </a:t>
            </a:r>
            <a:r>
              <a:rPr lang="en-US" sz="2200" dirty="0" err="1" smtClean="0"/>
              <a:t>или</a:t>
            </a:r>
            <a:r>
              <a:rPr lang="en-US" sz="2200" dirty="0" smtClean="0"/>
              <a:t> </a:t>
            </a:r>
            <a:r>
              <a:rPr lang="en-US" sz="2200" dirty="0" err="1" smtClean="0"/>
              <a:t>тендер</a:t>
            </a:r>
            <a:r>
              <a:rPr lang="en-US" sz="2200" dirty="0" smtClean="0"/>
              <a:t>, </a:t>
            </a:r>
            <a:r>
              <a:rPr lang="en-US" sz="2200" dirty="0" err="1" smtClean="0"/>
              <a:t>поступак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знатно</a:t>
            </a:r>
            <a:r>
              <a:rPr lang="en-US" sz="2200" dirty="0" smtClean="0"/>
              <a:t> </a:t>
            </a:r>
            <a:r>
              <a:rPr lang="en-US" sz="2200" dirty="0" err="1" smtClean="0"/>
              <a:t>дужи</a:t>
            </a:r>
            <a:r>
              <a:rPr lang="en-US" sz="2200" dirty="0" smtClean="0"/>
              <a:t>, </a:t>
            </a:r>
            <a:r>
              <a:rPr lang="en-US" sz="2200" dirty="0" err="1" smtClean="0"/>
              <a:t>скупљи</a:t>
            </a:r>
            <a:r>
              <a:rPr lang="en-US" sz="2200" dirty="0" smtClean="0"/>
              <a:t> и </a:t>
            </a:r>
            <a:r>
              <a:rPr lang="en-US" sz="2200" dirty="0" err="1" smtClean="0"/>
              <a:t>захтевнији</a:t>
            </a:r>
            <a:r>
              <a:rPr lang="en-US" sz="2200" dirty="0" smtClean="0"/>
              <a:t>. </a:t>
            </a:r>
            <a:r>
              <a:rPr lang="en-US" sz="2200" dirty="0" err="1" smtClean="0"/>
              <a:t>Наиме</a:t>
            </a:r>
            <a:r>
              <a:rPr lang="en-US" sz="2200" dirty="0" smtClean="0"/>
              <a:t>, </a:t>
            </a:r>
            <a:r>
              <a:rPr lang="en-US" sz="2200" dirty="0" err="1" smtClean="0"/>
              <a:t>здравствена</a:t>
            </a:r>
            <a:r>
              <a:rPr lang="en-US" sz="2200" dirty="0" smtClean="0"/>
              <a:t> </a:t>
            </a:r>
            <a:r>
              <a:rPr lang="en-US" sz="2200" dirty="0" err="1" smtClean="0"/>
              <a:t>установа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припрема</a:t>
            </a:r>
            <a:r>
              <a:rPr lang="en-US" sz="2200" dirty="0" smtClean="0"/>
              <a:t> </a:t>
            </a:r>
            <a:r>
              <a:rPr lang="en-US" sz="2200" dirty="0" err="1" smtClean="0"/>
              <a:t>конкурсну</a:t>
            </a:r>
            <a:r>
              <a:rPr lang="en-US" sz="2200" dirty="0" smtClean="0"/>
              <a:t> </a:t>
            </a:r>
            <a:r>
              <a:rPr lang="en-US" sz="2200" dirty="0" err="1" smtClean="0"/>
              <a:t>документацију</a:t>
            </a:r>
            <a:r>
              <a:rPr lang="en-US" sz="2200" dirty="0" smtClean="0"/>
              <a:t>. </a:t>
            </a:r>
            <a:endParaRPr lang="sr-Cyrl-RS" sz="2200" dirty="0" smtClean="0"/>
          </a:p>
          <a:p>
            <a:r>
              <a:rPr lang="en-US" sz="2200" dirty="0" err="1" smtClean="0"/>
              <a:t>Уз</a:t>
            </a:r>
            <a:r>
              <a:rPr lang="en-US" sz="2200" dirty="0" smtClean="0"/>
              <a:t> </a:t>
            </a:r>
            <a:r>
              <a:rPr lang="en-US" sz="2200" dirty="0" err="1" smtClean="0"/>
              <a:t>одобрење</a:t>
            </a:r>
            <a:r>
              <a:rPr lang="en-US" sz="2200" dirty="0" smtClean="0"/>
              <a:t> и </a:t>
            </a:r>
            <a:r>
              <a:rPr lang="en-US" sz="2200" dirty="0" err="1" smtClean="0"/>
              <a:t>потпис</a:t>
            </a:r>
            <a:r>
              <a:rPr lang="en-US" sz="2200" dirty="0" smtClean="0"/>
              <a:t> </a:t>
            </a:r>
            <a:r>
              <a:rPr lang="en-US" sz="2200" dirty="0" err="1" smtClean="0"/>
              <a:t>директора</a:t>
            </a:r>
            <a:r>
              <a:rPr lang="en-US" sz="2200" dirty="0" smtClean="0"/>
              <a:t> </a:t>
            </a:r>
            <a:r>
              <a:rPr lang="en-US" sz="2200" dirty="0" err="1" smtClean="0"/>
              <a:t>здравствене</a:t>
            </a:r>
            <a:r>
              <a:rPr lang="en-US" sz="2200" dirty="0" smtClean="0"/>
              <a:t> </a:t>
            </a:r>
            <a:r>
              <a:rPr lang="en-US" sz="2200" dirty="0" err="1" smtClean="0"/>
              <a:t>установе</a:t>
            </a:r>
            <a:r>
              <a:rPr lang="en-US" sz="2200" dirty="0" smtClean="0"/>
              <a:t>, </a:t>
            </a:r>
            <a:r>
              <a:rPr lang="en-US" sz="2200" dirty="0" err="1" smtClean="0"/>
              <a:t>конкурс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објављује</a:t>
            </a:r>
            <a:r>
              <a:rPr lang="en-US" sz="2200" dirty="0" smtClean="0"/>
              <a:t> у "</a:t>
            </a:r>
            <a:r>
              <a:rPr lang="en-US" sz="2200" dirty="0" err="1" smtClean="0"/>
              <a:t>Службеном</a:t>
            </a:r>
            <a:r>
              <a:rPr lang="en-US" sz="2200" dirty="0" smtClean="0"/>
              <a:t> </a:t>
            </a:r>
            <a:r>
              <a:rPr lang="en-US" sz="2200" dirty="0" err="1" smtClean="0"/>
              <a:t>гласнику</a:t>
            </a:r>
            <a:r>
              <a:rPr lang="en-US" sz="2200" dirty="0" smtClean="0"/>
              <a:t> РС“</a:t>
            </a:r>
            <a:r>
              <a:rPr lang="sr-Cyrl-RS" sz="2200" dirty="0" smtClean="0"/>
              <a:t>, на порталу Управе за јавне набавке и Сајту установе (уколико га поседује);</a:t>
            </a:r>
            <a:r>
              <a:rPr lang="en-US" sz="2200" dirty="0" smtClean="0"/>
              <a:t> </a:t>
            </a:r>
            <a:r>
              <a:rPr lang="en-US" sz="2200" dirty="0" err="1" smtClean="0"/>
              <a:t>сви</a:t>
            </a:r>
            <a:r>
              <a:rPr lang="en-US" sz="2200" dirty="0" smtClean="0"/>
              <a:t> </a:t>
            </a:r>
            <a:r>
              <a:rPr lang="en-US" sz="2200" dirty="0" err="1" smtClean="0"/>
              <a:t>рокови</a:t>
            </a:r>
            <a:r>
              <a:rPr lang="en-US" sz="2200" dirty="0" smtClean="0"/>
              <a:t> </a:t>
            </a:r>
            <a:r>
              <a:rPr lang="en-US" sz="2200" dirty="0" err="1" smtClean="0"/>
              <a:t>теку</a:t>
            </a:r>
            <a:r>
              <a:rPr lang="en-US" sz="2200" dirty="0" smtClean="0"/>
              <a:t> </a:t>
            </a:r>
            <a:r>
              <a:rPr lang="en-US" sz="2200" dirty="0" err="1" smtClean="0"/>
              <a:t>од</a:t>
            </a:r>
            <a:r>
              <a:rPr lang="en-US" sz="2200" dirty="0" smtClean="0"/>
              <a:t> </a:t>
            </a:r>
            <a:r>
              <a:rPr lang="en-US" sz="2200" dirty="0" err="1" smtClean="0"/>
              <a:t>дана</a:t>
            </a:r>
            <a:r>
              <a:rPr lang="en-US" sz="2200" dirty="0" smtClean="0"/>
              <a:t> </a:t>
            </a:r>
            <a:r>
              <a:rPr lang="en-US" sz="2200" dirty="0" err="1" smtClean="0"/>
              <a:t>објављивања</a:t>
            </a:r>
            <a:r>
              <a:rPr lang="en-US" sz="2200" dirty="0" smtClean="0"/>
              <a:t>. </a:t>
            </a:r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err="1" smtClean="0"/>
              <a:t>Спровођење</a:t>
            </a:r>
            <a:r>
              <a:rPr lang="en-US" dirty="0" smtClean="0"/>
              <a:t> </a:t>
            </a:r>
            <a:r>
              <a:rPr lang="en-US" dirty="0" err="1" smtClean="0"/>
              <a:t>поступка</a:t>
            </a:r>
            <a:r>
              <a:rPr lang="en-US" dirty="0" smtClean="0"/>
              <a:t> </a:t>
            </a:r>
            <a:r>
              <a:rPr lang="en-US" dirty="0" err="1" smtClean="0"/>
              <a:t>јавне</a:t>
            </a:r>
            <a:r>
              <a:rPr lang="en-US" dirty="0" smtClean="0"/>
              <a:t> </a:t>
            </a:r>
            <a:r>
              <a:rPr lang="en-US" dirty="0" err="1" smtClean="0"/>
              <a:t>набавке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32859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sr-Cyrl-RS" sz="8800" dirty="0" smtClean="0"/>
              <a:t>	</a:t>
            </a:r>
            <a:r>
              <a:rPr lang="en-US" sz="8800" dirty="0" err="1" smtClean="0"/>
              <a:t>Јавна</a:t>
            </a:r>
            <a:r>
              <a:rPr lang="en-US" sz="8800" dirty="0" smtClean="0"/>
              <a:t> </a:t>
            </a:r>
            <a:r>
              <a:rPr lang="en-US" sz="8800" dirty="0" err="1" smtClean="0"/>
              <a:t>набавка</a:t>
            </a:r>
            <a:r>
              <a:rPr lang="en-US" sz="8800" dirty="0" smtClean="0"/>
              <a:t> </a:t>
            </a:r>
            <a:r>
              <a:rPr lang="en-US" sz="8800" dirty="0" err="1" smtClean="0"/>
              <a:t>велике</a:t>
            </a:r>
            <a:r>
              <a:rPr lang="en-US" sz="8800" dirty="0" smtClean="0"/>
              <a:t> </a:t>
            </a:r>
            <a:r>
              <a:rPr lang="en-US" sz="8800" dirty="0" err="1" smtClean="0"/>
              <a:t>вредности</a:t>
            </a:r>
            <a:r>
              <a:rPr lang="en-US" sz="8800" dirty="0" smtClean="0"/>
              <a:t> (</a:t>
            </a:r>
            <a:r>
              <a:rPr lang="en-US" sz="8800" dirty="0" err="1" smtClean="0"/>
              <a:t>тендер</a:t>
            </a:r>
            <a:r>
              <a:rPr lang="en-US" sz="8800" dirty="0" smtClean="0"/>
              <a:t>) </a:t>
            </a:r>
            <a:r>
              <a:rPr lang="en-US" sz="8800" dirty="0" err="1" smtClean="0"/>
              <a:t>траје</a:t>
            </a:r>
            <a:r>
              <a:rPr lang="en-US" sz="8800" dirty="0" smtClean="0"/>
              <a:t> </a:t>
            </a:r>
            <a:r>
              <a:rPr lang="en-US" sz="8800" dirty="0" err="1" smtClean="0"/>
              <a:t>доста</a:t>
            </a:r>
            <a:r>
              <a:rPr lang="en-US" sz="8800" dirty="0" smtClean="0"/>
              <a:t> </a:t>
            </a:r>
            <a:r>
              <a:rPr lang="en-US" sz="8800" dirty="0" err="1" smtClean="0"/>
              <a:t>дуго</a:t>
            </a:r>
            <a:r>
              <a:rPr lang="en-US" sz="8800" dirty="0" smtClean="0"/>
              <a:t> и </a:t>
            </a:r>
            <a:r>
              <a:rPr lang="en-US" sz="8800" dirty="0" err="1" smtClean="0"/>
              <a:t>има</a:t>
            </a:r>
            <a:r>
              <a:rPr lang="en-US" sz="8800" dirty="0" smtClean="0"/>
              <a:t> </a:t>
            </a:r>
            <a:r>
              <a:rPr lang="en-US" sz="8800" dirty="0" err="1" smtClean="0"/>
              <a:t>одређене</a:t>
            </a:r>
            <a:r>
              <a:rPr lang="en-US" sz="8800" dirty="0" smtClean="0"/>
              <a:t> </a:t>
            </a:r>
            <a:r>
              <a:rPr lang="en-US" sz="8800" dirty="0" err="1" smtClean="0"/>
              <a:t>фазе</a:t>
            </a:r>
            <a:r>
              <a:rPr lang="en-US" sz="8800" dirty="0" smtClean="0"/>
              <a:t>:</a:t>
            </a:r>
            <a:endParaRPr lang="sr-Cyrl-RS" sz="8800" dirty="0" smtClean="0"/>
          </a:p>
          <a:p>
            <a:pPr>
              <a:lnSpc>
                <a:spcPct val="120000"/>
              </a:lnSpc>
            </a:pPr>
            <a:r>
              <a:rPr lang="en-US" sz="8800" dirty="0" err="1" smtClean="0"/>
              <a:t>Прављење</a:t>
            </a:r>
            <a:r>
              <a:rPr lang="en-US" sz="8800" dirty="0" smtClean="0"/>
              <a:t> </a:t>
            </a:r>
            <a:r>
              <a:rPr lang="en-US" sz="8800" dirty="0" err="1"/>
              <a:t>плана</a:t>
            </a:r>
            <a:r>
              <a:rPr lang="en-US" sz="8800" dirty="0"/>
              <a:t> </a:t>
            </a:r>
            <a:r>
              <a:rPr lang="en-US" sz="8800" dirty="0" err="1"/>
              <a:t>јавних</a:t>
            </a:r>
            <a:r>
              <a:rPr lang="en-US" sz="8800" dirty="0"/>
              <a:t> </a:t>
            </a:r>
            <a:r>
              <a:rPr lang="en-US" sz="8800" dirty="0" err="1"/>
              <a:t>набавки</a:t>
            </a:r>
            <a:r>
              <a:rPr lang="en-US" sz="8800" dirty="0"/>
              <a:t> и </a:t>
            </a:r>
            <a:r>
              <a:rPr lang="en-US" sz="8800" dirty="0" err="1"/>
              <a:t>буџет</a:t>
            </a:r>
            <a:r>
              <a:rPr lang="en-US" sz="8800" dirty="0"/>
              <a:t>;</a:t>
            </a:r>
          </a:p>
          <a:p>
            <a:pPr>
              <a:lnSpc>
                <a:spcPct val="120000"/>
              </a:lnSpc>
            </a:pPr>
            <a:r>
              <a:rPr lang="en-US" sz="8800" dirty="0" err="1" smtClean="0"/>
              <a:t>Претходни</a:t>
            </a:r>
            <a:r>
              <a:rPr lang="en-US" sz="8800" dirty="0" smtClean="0"/>
              <a:t> </a:t>
            </a:r>
            <a:r>
              <a:rPr lang="en-US" sz="8800" dirty="0" err="1"/>
              <a:t>распис</a:t>
            </a:r>
            <a:r>
              <a:rPr lang="en-US" sz="8800" dirty="0"/>
              <a:t> (</a:t>
            </a:r>
            <a:r>
              <a:rPr lang="en-US" sz="8800" dirty="0" err="1"/>
              <a:t>обавезна</a:t>
            </a:r>
            <a:r>
              <a:rPr lang="en-US" sz="8800" dirty="0"/>
              <a:t> </a:t>
            </a:r>
            <a:r>
              <a:rPr lang="en-US" sz="8800" dirty="0" err="1"/>
              <a:t>за</a:t>
            </a:r>
            <a:r>
              <a:rPr lang="en-US" sz="8800" dirty="0"/>
              <a:t> </a:t>
            </a:r>
            <a:r>
              <a:rPr lang="en-US" sz="8800" dirty="0" err="1"/>
              <a:t>све</a:t>
            </a:r>
            <a:r>
              <a:rPr lang="en-US" sz="8800" dirty="0"/>
              <a:t> </a:t>
            </a:r>
            <a:r>
              <a:rPr lang="en-US" sz="8800" dirty="0" err="1"/>
              <a:t>набавке</a:t>
            </a:r>
            <a:r>
              <a:rPr lang="en-US" sz="8800" dirty="0"/>
              <a:t> </a:t>
            </a:r>
            <a:r>
              <a:rPr lang="en-US" sz="8800" dirty="0" err="1"/>
              <a:t>веће</a:t>
            </a:r>
            <a:r>
              <a:rPr lang="en-US" sz="8800" dirty="0"/>
              <a:t> </a:t>
            </a:r>
            <a:r>
              <a:rPr lang="en-US" sz="8800" dirty="0" err="1"/>
              <a:t>од</a:t>
            </a:r>
            <a:r>
              <a:rPr lang="en-US" sz="8800" dirty="0"/>
              <a:t> 50 </a:t>
            </a:r>
            <a:r>
              <a:rPr lang="en-US" sz="8800" dirty="0" err="1" smtClean="0"/>
              <a:t>милиона</a:t>
            </a:r>
            <a:r>
              <a:rPr lang="en-US" sz="8800" dirty="0" smtClean="0"/>
              <a:t> </a:t>
            </a:r>
            <a:r>
              <a:rPr lang="en-US" sz="8800" dirty="0" err="1"/>
              <a:t>динара</a:t>
            </a:r>
            <a:r>
              <a:rPr lang="en-US" sz="8800" dirty="0" smtClean="0"/>
              <a:t>);</a:t>
            </a:r>
            <a:endParaRPr lang="sr-Cyrl-RS" sz="8800" dirty="0" smtClean="0"/>
          </a:p>
          <a:p>
            <a:pPr>
              <a:lnSpc>
                <a:spcPct val="120000"/>
              </a:lnSpc>
            </a:pPr>
            <a:r>
              <a:rPr lang="sr-Cyrl-RS" sz="8800" dirty="0" smtClean="0"/>
              <a:t>О</a:t>
            </a:r>
            <a:r>
              <a:rPr lang="en-US" sz="8800" dirty="0" err="1" smtClean="0"/>
              <a:t>длука</a:t>
            </a:r>
            <a:r>
              <a:rPr lang="en-US" sz="8800" dirty="0" smtClean="0"/>
              <a:t> </a:t>
            </a:r>
            <a:r>
              <a:rPr lang="en-US" sz="8800" dirty="0"/>
              <a:t>о </a:t>
            </a:r>
            <a:r>
              <a:rPr lang="en-US" sz="8800" dirty="0" err="1"/>
              <a:t>покретању</a:t>
            </a:r>
            <a:r>
              <a:rPr lang="en-US" sz="8800" dirty="0"/>
              <a:t> </a:t>
            </a:r>
            <a:r>
              <a:rPr lang="en-US" sz="8800" dirty="0" err="1"/>
              <a:t>поступка</a:t>
            </a:r>
            <a:r>
              <a:rPr lang="en-US" sz="8800" dirty="0"/>
              <a:t> и </a:t>
            </a:r>
            <a:r>
              <a:rPr lang="en-US" sz="8800" dirty="0" err="1"/>
              <a:t>решење</a:t>
            </a:r>
            <a:r>
              <a:rPr lang="en-US" sz="8800" dirty="0"/>
              <a:t> о </a:t>
            </a:r>
            <a:r>
              <a:rPr lang="en-US" sz="8800" dirty="0" err="1"/>
              <a:t>формирању</a:t>
            </a:r>
            <a:r>
              <a:rPr lang="en-US" sz="8800" dirty="0"/>
              <a:t> </a:t>
            </a:r>
            <a:r>
              <a:rPr lang="en-US" sz="8800" dirty="0" err="1" smtClean="0"/>
              <a:t>комисије</a:t>
            </a:r>
            <a:r>
              <a:rPr lang="en-US" sz="8800" dirty="0" smtClean="0"/>
              <a:t> </a:t>
            </a:r>
            <a:r>
              <a:rPr lang="en-US" sz="8800" dirty="0" err="1"/>
              <a:t>за</a:t>
            </a:r>
            <a:r>
              <a:rPr lang="en-US" sz="8800" dirty="0"/>
              <a:t> </a:t>
            </a:r>
            <a:r>
              <a:rPr lang="en-US" sz="8800" dirty="0" err="1"/>
              <a:t>спровођење</a:t>
            </a:r>
            <a:r>
              <a:rPr lang="en-US" sz="8800" dirty="0"/>
              <a:t> </a:t>
            </a:r>
            <a:r>
              <a:rPr lang="en-US" sz="8800" dirty="0" err="1"/>
              <a:t>поступка</a:t>
            </a:r>
            <a:r>
              <a:rPr lang="en-US" sz="8800" dirty="0"/>
              <a:t> </a:t>
            </a:r>
            <a:r>
              <a:rPr lang="en-US" sz="8800" dirty="0" err="1"/>
              <a:t>јавне</a:t>
            </a:r>
            <a:r>
              <a:rPr lang="en-US" sz="8800" dirty="0"/>
              <a:t> </a:t>
            </a:r>
            <a:r>
              <a:rPr lang="en-US" sz="8800" dirty="0" err="1" smtClean="0"/>
              <a:t>набавке</a:t>
            </a:r>
            <a:r>
              <a:rPr lang="en-US" sz="8800" dirty="0" smtClean="0"/>
              <a:t>;</a:t>
            </a:r>
            <a:endParaRPr lang="sr-Cyrl-RS" sz="8800" dirty="0" smtClean="0"/>
          </a:p>
          <a:p>
            <a:pPr>
              <a:lnSpc>
                <a:spcPct val="120000"/>
              </a:lnSpc>
            </a:pPr>
            <a:r>
              <a:rPr lang="en-US" sz="8800" dirty="0" err="1" smtClean="0"/>
              <a:t>Припрема</a:t>
            </a:r>
            <a:r>
              <a:rPr lang="en-US" sz="8800" dirty="0" smtClean="0"/>
              <a:t> </a:t>
            </a:r>
            <a:r>
              <a:rPr lang="en-US" sz="8800" dirty="0" err="1"/>
              <a:t>конкурсне</a:t>
            </a:r>
            <a:r>
              <a:rPr lang="en-US" sz="8800" dirty="0"/>
              <a:t> </a:t>
            </a:r>
            <a:r>
              <a:rPr lang="en-US" sz="8800" dirty="0" err="1"/>
              <a:t>документације</a:t>
            </a:r>
            <a:r>
              <a:rPr lang="en-US" sz="8800" dirty="0"/>
              <a:t>;</a:t>
            </a:r>
          </a:p>
          <a:p>
            <a:pPr>
              <a:lnSpc>
                <a:spcPct val="120000"/>
              </a:lnSpc>
            </a:pPr>
            <a:r>
              <a:rPr lang="en-US" sz="8800" dirty="0" err="1" smtClean="0"/>
              <a:t>Јавни</a:t>
            </a:r>
            <a:r>
              <a:rPr lang="en-US" sz="8800" dirty="0" smtClean="0"/>
              <a:t> </a:t>
            </a:r>
            <a:r>
              <a:rPr lang="en-US" sz="8800" dirty="0" err="1"/>
              <a:t>позив</a:t>
            </a:r>
            <a:r>
              <a:rPr lang="en-US" sz="8800" dirty="0"/>
              <a:t> </a:t>
            </a:r>
            <a:r>
              <a:rPr lang="en-US" sz="8800" dirty="0" err="1"/>
              <a:t>за</a:t>
            </a:r>
            <a:r>
              <a:rPr lang="en-US" sz="8800" dirty="0"/>
              <a:t> </a:t>
            </a:r>
            <a:r>
              <a:rPr lang="en-US" sz="8800" dirty="0" err="1"/>
              <a:t>достављање</a:t>
            </a:r>
            <a:r>
              <a:rPr lang="en-US" sz="8800" dirty="0"/>
              <a:t> </a:t>
            </a:r>
            <a:r>
              <a:rPr lang="en-US" sz="8800" dirty="0" err="1"/>
              <a:t>понуда</a:t>
            </a:r>
            <a:r>
              <a:rPr lang="en-US" sz="8800" dirty="0"/>
              <a:t> </a:t>
            </a:r>
            <a:r>
              <a:rPr lang="en-US" sz="8800" dirty="0" err="1"/>
              <a:t>са</a:t>
            </a:r>
            <a:r>
              <a:rPr lang="en-US" sz="8800" dirty="0"/>
              <a:t> </a:t>
            </a:r>
            <a:r>
              <a:rPr lang="en-US" sz="8800" dirty="0" err="1"/>
              <a:t>роком</a:t>
            </a:r>
            <a:r>
              <a:rPr lang="en-US" sz="8800" dirty="0"/>
              <a:t> </a:t>
            </a:r>
            <a:r>
              <a:rPr lang="en-US" sz="8800" dirty="0" err="1"/>
              <a:t>не</a:t>
            </a:r>
            <a:r>
              <a:rPr lang="en-US" sz="8800" dirty="0"/>
              <a:t> </a:t>
            </a:r>
            <a:r>
              <a:rPr lang="en-US" sz="8800" dirty="0" err="1"/>
              <a:t>мањим</a:t>
            </a:r>
            <a:r>
              <a:rPr lang="en-US" sz="8800" dirty="0"/>
              <a:t> </a:t>
            </a:r>
            <a:r>
              <a:rPr lang="en-US" sz="8800" dirty="0" err="1"/>
              <a:t>од</a:t>
            </a:r>
            <a:r>
              <a:rPr lang="en-US" sz="8800" dirty="0"/>
              <a:t> 30 </a:t>
            </a:r>
            <a:r>
              <a:rPr lang="en-US" sz="8800" dirty="0" err="1" smtClean="0"/>
              <a:t>дана</a:t>
            </a:r>
            <a:r>
              <a:rPr lang="sr-Cyrl-RS" sz="8800" dirty="0"/>
              <a:t> </a:t>
            </a:r>
            <a:r>
              <a:rPr lang="sr-Cyrl-RS" sz="8800" dirty="0" smtClean="0"/>
              <a:t>(о</a:t>
            </a:r>
            <a:r>
              <a:rPr lang="en-US" sz="8800" dirty="0" err="1" smtClean="0"/>
              <a:t>бавезно</a:t>
            </a:r>
            <a:r>
              <a:rPr lang="en-US" sz="8800" dirty="0" smtClean="0"/>
              <a:t> </a:t>
            </a:r>
            <a:r>
              <a:rPr lang="en-US" sz="8800" dirty="0" err="1"/>
              <a:t>се</a:t>
            </a:r>
            <a:r>
              <a:rPr lang="en-US" sz="8800" dirty="0"/>
              <a:t> </a:t>
            </a:r>
            <a:r>
              <a:rPr lang="en-US" sz="8800" dirty="0" err="1"/>
              <a:t>објављује</a:t>
            </a:r>
            <a:r>
              <a:rPr lang="en-US" sz="8800" dirty="0"/>
              <a:t> у </a:t>
            </a:r>
            <a:r>
              <a:rPr lang="en-US" sz="8800" dirty="0" err="1"/>
              <a:t>Службеном</a:t>
            </a:r>
            <a:r>
              <a:rPr lang="en-US" sz="8800" dirty="0"/>
              <a:t> </a:t>
            </a:r>
            <a:r>
              <a:rPr lang="en-US" sz="8800" dirty="0" err="1"/>
              <a:t>гласнику</a:t>
            </a:r>
            <a:r>
              <a:rPr lang="en-US" sz="8800" dirty="0"/>
              <a:t> и </a:t>
            </a:r>
            <a:r>
              <a:rPr lang="en-US" sz="8800" dirty="0" err="1"/>
              <a:t>на</a:t>
            </a:r>
            <a:r>
              <a:rPr lang="en-US" sz="8800" dirty="0"/>
              <a:t> </a:t>
            </a:r>
            <a:r>
              <a:rPr lang="en-US" sz="8800" dirty="0" err="1"/>
              <a:t>Јавном</a:t>
            </a:r>
            <a:r>
              <a:rPr lang="en-US" sz="8800" dirty="0"/>
              <a:t> </a:t>
            </a:r>
            <a:r>
              <a:rPr lang="en-US" sz="8800" dirty="0" err="1" smtClean="0"/>
              <a:t>порталу</a:t>
            </a:r>
            <a:r>
              <a:rPr lang="sr-Cyrl-RS" sz="8800" dirty="0"/>
              <a:t>)</a:t>
            </a:r>
            <a:r>
              <a:rPr lang="en-US" sz="8800" dirty="0" smtClean="0"/>
              <a:t>;</a:t>
            </a:r>
            <a:endParaRPr lang="en-US" sz="8800" dirty="0"/>
          </a:p>
          <a:p>
            <a:pPr>
              <a:lnSpc>
                <a:spcPct val="120000"/>
              </a:lnSpc>
            </a:pPr>
            <a:r>
              <a:rPr lang="en-US" sz="8800" dirty="0" err="1" smtClean="0"/>
              <a:t>Јавно</a:t>
            </a:r>
            <a:r>
              <a:rPr lang="en-US" sz="8800" dirty="0" smtClean="0"/>
              <a:t> </a:t>
            </a:r>
            <a:r>
              <a:rPr lang="en-US" sz="8800" dirty="0" err="1"/>
              <a:t>отварање</a:t>
            </a:r>
            <a:r>
              <a:rPr lang="en-US" sz="8800" dirty="0"/>
              <a:t> </a:t>
            </a:r>
            <a:r>
              <a:rPr lang="en-US" sz="8800" dirty="0" err="1"/>
              <a:t>понуда</a:t>
            </a:r>
            <a:r>
              <a:rPr lang="en-US" sz="8800" dirty="0"/>
              <a:t> и </a:t>
            </a:r>
            <a:r>
              <a:rPr lang="en-US" sz="8800" dirty="0" err="1"/>
              <a:t>комисијски</a:t>
            </a:r>
            <a:r>
              <a:rPr lang="en-US" sz="8800" dirty="0"/>
              <a:t> </a:t>
            </a:r>
            <a:r>
              <a:rPr lang="en-US" sz="8800" dirty="0" err="1"/>
              <a:t>записник</a:t>
            </a:r>
            <a:r>
              <a:rPr lang="en-US" sz="8800" dirty="0"/>
              <a:t> </a:t>
            </a:r>
            <a:r>
              <a:rPr lang="en-US" sz="8800" dirty="0" err="1"/>
              <a:t>који</a:t>
            </a:r>
            <a:r>
              <a:rPr lang="en-US" sz="8800" dirty="0"/>
              <a:t> </a:t>
            </a:r>
            <a:r>
              <a:rPr lang="en-US" sz="8800" dirty="0" err="1"/>
              <a:t>се</a:t>
            </a:r>
            <a:r>
              <a:rPr lang="en-US" sz="8800" dirty="0"/>
              <a:t> </a:t>
            </a:r>
            <a:r>
              <a:rPr lang="en-US" sz="8800" dirty="0" err="1"/>
              <a:t>при</a:t>
            </a:r>
            <a:r>
              <a:rPr lang="en-US" sz="8800" dirty="0"/>
              <a:t> </a:t>
            </a:r>
            <a:r>
              <a:rPr lang="en-US" sz="8800" dirty="0" err="1"/>
              <a:t>томе</a:t>
            </a:r>
            <a:r>
              <a:rPr lang="en-US" sz="8800" dirty="0"/>
              <a:t> </a:t>
            </a:r>
            <a:r>
              <a:rPr lang="en-US" sz="8800" dirty="0" err="1"/>
              <a:t>сачињава</a:t>
            </a:r>
            <a:r>
              <a:rPr lang="en-US" sz="8800" dirty="0"/>
              <a:t>;</a:t>
            </a:r>
          </a:p>
          <a:p>
            <a:pPr>
              <a:lnSpc>
                <a:spcPct val="120000"/>
              </a:lnSpc>
            </a:pPr>
            <a:r>
              <a:rPr lang="en-US" sz="8800" dirty="0" err="1" smtClean="0"/>
              <a:t>Извештај</a:t>
            </a:r>
            <a:r>
              <a:rPr lang="en-US" sz="8800" dirty="0" smtClean="0"/>
              <a:t> </a:t>
            </a:r>
            <a:r>
              <a:rPr lang="en-US" sz="8800" dirty="0"/>
              <a:t>о </a:t>
            </a:r>
            <a:r>
              <a:rPr lang="en-US" sz="8800" dirty="0" err="1"/>
              <a:t>стручној</a:t>
            </a:r>
            <a:r>
              <a:rPr lang="en-US" sz="8800" dirty="0"/>
              <a:t> </a:t>
            </a:r>
            <a:r>
              <a:rPr lang="en-US" sz="8800" dirty="0" err="1"/>
              <a:t>оцени</a:t>
            </a:r>
            <a:r>
              <a:rPr lang="en-US" sz="8800" dirty="0"/>
              <a:t> </a:t>
            </a:r>
            <a:r>
              <a:rPr lang="en-US" sz="8800" dirty="0" err="1"/>
              <a:t>понуда</a:t>
            </a:r>
            <a:r>
              <a:rPr lang="en-US" sz="8800" dirty="0"/>
              <a:t> </a:t>
            </a:r>
            <a:r>
              <a:rPr lang="en-US" sz="8800" dirty="0" err="1"/>
              <a:t>сачињава</a:t>
            </a:r>
            <a:r>
              <a:rPr lang="en-US" sz="8800" dirty="0"/>
              <a:t> </a:t>
            </a:r>
            <a:r>
              <a:rPr lang="en-US" sz="8800" dirty="0" err="1"/>
              <a:t>комисија</a:t>
            </a:r>
            <a:r>
              <a:rPr lang="en-US" sz="8800" dirty="0"/>
              <a:t> </a:t>
            </a:r>
            <a:r>
              <a:rPr lang="en-US" sz="8800" dirty="0" err="1"/>
              <a:t>за</a:t>
            </a:r>
            <a:r>
              <a:rPr lang="en-US" sz="8800" dirty="0"/>
              <a:t> </a:t>
            </a:r>
            <a:r>
              <a:rPr lang="en-US" sz="8800" dirty="0" err="1"/>
              <a:t>јавну</a:t>
            </a:r>
            <a:r>
              <a:rPr lang="en-US" sz="8800" dirty="0"/>
              <a:t> </a:t>
            </a:r>
            <a:r>
              <a:rPr lang="en-US" sz="8800" dirty="0" err="1"/>
              <a:t>набавку</a:t>
            </a:r>
            <a:r>
              <a:rPr lang="en-US" sz="8800" dirty="0"/>
              <a:t>;</a:t>
            </a:r>
          </a:p>
          <a:p>
            <a:pPr>
              <a:lnSpc>
                <a:spcPct val="120000"/>
              </a:lnSpc>
            </a:pPr>
            <a:r>
              <a:rPr lang="en-US" sz="8800" dirty="0" err="1" smtClean="0"/>
              <a:t>Одлука</a:t>
            </a:r>
            <a:r>
              <a:rPr lang="en-US" sz="8800" dirty="0" smtClean="0"/>
              <a:t> </a:t>
            </a:r>
            <a:r>
              <a:rPr lang="en-US" sz="8800" dirty="0" err="1"/>
              <a:t>са</a:t>
            </a:r>
            <a:r>
              <a:rPr lang="en-US" sz="8800" dirty="0"/>
              <a:t> </a:t>
            </a:r>
            <a:r>
              <a:rPr lang="en-US" sz="8800" dirty="0" err="1"/>
              <a:t>образложењем</a:t>
            </a:r>
            <a:r>
              <a:rPr lang="en-US" sz="8800" dirty="0"/>
              <a:t> о </a:t>
            </a:r>
            <a:r>
              <a:rPr lang="en-US" sz="8800" dirty="0" err="1"/>
              <a:t>избору</a:t>
            </a:r>
            <a:r>
              <a:rPr lang="en-US" sz="8800" dirty="0"/>
              <a:t> </a:t>
            </a:r>
            <a:r>
              <a:rPr lang="en-US" sz="8800" dirty="0" err="1"/>
              <a:t>најповољније</a:t>
            </a:r>
            <a:r>
              <a:rPr lang="en-US" sz="8800" dirty="0"/>
              <a:t> </a:t>
            </a:r>
            <a:r>
              <a:rPr lang="en-US" sz="8800" dirty="0" err="1"/>
              <a:t>понуде</a:t>
            </a:r>
            <a:r>
              <a:rPr lang="en-US" sz="8800" dirty="0"/>
              <a:t>.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Конкурсна</a:t>
            </a:r>
            <a:r>
              <a:rPr lang="sr-Latn-CS" dirty="0" smtClean="0"/>
              <a:t> </a:t>
            </a:r>
            <a:r>
              <a:rPr lang="sr-Cyrl-RS" dirty="0" smtClean="0"/>
              <a:t>документација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200" dirty="0" smtClean="0"/>
              <a:t>Наручилац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дужан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припреми</a:t>
            </a:r>
            <a:r>
              <a:rPr lang="en-US" sz="2200" dirty="0" smtClean="0"/>
              <a:t> </a:t>
            </a:r>
            <a:r>
              <a:rPr lang="sr-Cyrl-RS" sz="2200" dirty="0" smtClean="0"/>
              <a:t>конкурсну</a:t>
            </a:r>
            <a:r>
              <a:rPr lang="en-US" sz="2200" dirty="0" smtClean="0"/>
              <a:t> </a:t>
            </a:r>
            <a:r>
              <a:rPr lang="sr-Cyrl-RS" sz="2200" dirty="0" smtClean="0"/>
              <a:t>документацију</a:t>
            </a:r>
            <a:r>
              <a:rPr lang="en-US" sz="2200" dirty="0" smtClean="0"/>
              <a:t> </a:t>
            </a:r>
            <a:r>
              <a:rPr lang="sr-Cyrl-RS" sz="2200" dirty="0" smtClean="0"/>
              <a:t>тако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понуђачи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основу</a:t>
            </a:r>
            <a:r>
              <a:rPr lang="en-US" sz="2200" dirty="0" smtClean="0"/>
              <a:t> </a:t>
            </a:r>
            <a:r>
              <a:rPr lang="sr-Cyrl-RS" sz="2200" dirty="0" smtClean="0"/>
              <a:t>ње</a:t>
            </a:r>
            <a:r>
              <a:rPr lang="en-US" sz="2200" dirty="0" smtClean="0"/>
              <a:t> </a:t>
            </a:r>
            <a:r>
              <a:rPr lang="sr-Cyrl-RS" sz="2200" dirty="0" smtClean="0"/>
              <a:t>могу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припреме</a:t>
            </a:r>
            <a:r>
              <a:rPr lang="en-US" sz="2200" dirty="0" smtClean="0"/>
              <a:t> </a:t>
            </a:r>
            <a:r>
              <a:rPr lang="sr-Cyrl-RS" sz="2200" dirty="0" smtClean="0"/>
              <a:t>исправну</a:t>
            </a:r>
            <a:r>
              <a:rPr lang="en-US" sz="2200" dirty="0" smtClean="0"/>
              <a:t> </a:t>
            </a:r>
            <a:r>
              <a:rPr lang="sr-Cyrl-RS" sz="2200" dirty="0" smtClean="0"/>
              <a:t>понуду</a:t>
            </a:r>
            <a:r>
              <a:rPr lang="en-US" sz="2200" dirty="0" smtClean="0"/>
              <a:t>. </a:t>
            </a:r>
            <a:r>
              <a:rPr lang="sr-Cyrl-RS" sz="2200" dirty="0" smtClean="0"/>
              <a:t>Конкурсна</a:t>
            </a:r>
            <a:r>
              <a:rPr lang="en-US" sz="2200" dirty="0" smtClean="0"/>
              <a:t> </a:t>
            </a:r>
            <a:r>
              <a:rPr lang="sr-Cyrl-RS" sz="2200" dirty="0" smtClean="0"/>
              <a:t>документација</a:t>
            </a:r>
            <a:r>
              <a:rPr lang="en-US" sz="2200" dirty="0" smtClean="0"/>
              <a:t> </a:t>
            </a:r>
            <a:r>
              <a:rPr lang="sr-Cyrl-RS" sz="2200" dirty="0" smtClean="0"/>
              <a:t>суштински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састоји</a:t>
            </a:r>
            <a:r>
              <a:rPr lang="en-US" sz="2200" dirty="0" smtClean="0"/>
              <a:t> </a:t>
            </a:r>
            <a:r>
              <a:rPr lang="sr-Cyrl-RS" sz="2200" dirty="0" smtClean="0"/>
              <a:t>из</a:t>
            </a:r>
            <a:r>
              <a:rPr lang="en-US" sz="2200" dirty="0" smtClean="0"/>
              <a:t> </a:t>
            </a:r>
            <a:r>
              <a:rPr lang="sr-Cyrl-RS" sz="2200" dirty="0" smtClean="0"/>
              <a:t>три</a:t>
            </a:r>
            <a:r>
              <a:rPr lang="en-US" sz="2200" dirty="0" smtClean="0"/>
              <a:t> </a:t>
            </a:r>
            <a:r>
              <a:rPr lang="sr-Cyrl-RS" sz="2200" dirty="0" smtClean="0"/>
              <a:t>основна</a:t>
            </a:r>
            <a:r>
              <a:rPr lang="en-US" sz="2200" dirty="0" smtClean="0"/>
              <a:t> </a:t>
            </a:r>
            <a:r>
              <a:rPr lang="sr-Cyrl-RS" sz="2200" dirty="0" smtClean="0"/>
              <a:t>дела</a:t>
            </a:r>
            <a:r>
              <a:rPr lang="en-US" sz="2200" dirty="0" smtClean="0"/>
              <a:t>:</a:t>
            </a:r>
            <a:endParaRPr lang="sr-Cyrl-RS" sz="22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sr-Cyrl-RS" sz="2200" dirty="0" smtClean="0"/>
              <a:t>Квалификација - односно</a:t>
            </a:r>
            <a:r>
              <a:rPr lang="en-US" sz="2200" dirty="0" smtClean="0"/>
              <a:t> </a:t>
            </a:r>
            <a:r>
              <a:rPr lang="sr-Cyrl-RS" sz="2200" dirty="0" smtClean="0"/>
              <a:t>правни</a:t>
            </a:r>
            <a:r>
              <a:rPr lang="en-US" sz="2200" dirty="0" smtClean="0"/>
              <a:t> </a:t>
            </a:r>
            <a:r>
              <a:rPr lang="sr-Cyrl-RS" sz="2200" dirty="0" smtClean="0"/>
              <a:t>део</a:t>
            </a:r>
            <a:r>
              <a:rPr lang="en-US" sz="2200" dirty="0" smtClean="0"/>
              <a:t>. </a:t>
            </a:r>
            <a:r>
              <a:rPr lang="sr-Cyrl-RS" sz="2200" dirty="0" smtClean="0"/>
              <a:t>Садржи јасно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прецизно</a:t>
            </a:r>
            <a:r>
              <a:rPr lang="en-US" sz="2200" dirty="0" smtClean="0"/>
              <a:t> </a:t>
            </a:r>
            <a:r>
              <a:rPr lang="sr-Cyrl-RS" sz="2200" dirty="0" smtClean="0"/>
              <a:t>наведе</a:t>
            </a:r>
            <a:r>
              <a:rPr lang="en-US" sz="2200" dirty="0" smtClean="0"/>
              <a:t> </a:t>
            </a:r>
            <a:r>
              <a:rPr lang="sr-Cyrl-RS" sz="2200" dirty="0" smtClean="0"/>
              <a:t>захтеве наручиоца</a:t>
            </a:r>
            <a:r>
              <a:rPr lang="en-US" sz="2200" dirty="0" smtClean="0"/>
              <a:t> </a:t>
            </a:r>
            <a:r>
              <a:rPr lang="sr-Cyrl-RS" sz="2200" dirty="0" smtClean="0"/>
              <a:t>које</a:t>
            </a:r>
            <a:r>
              <a:rPr lang="en-US" sz="2200" dirty="0" smtClean="0"/>
              <a:t> </a:t>
            </a:r>
            <a:r>
              <a:rPr lang="sr-Cyrl-RS" sz="2200" dirty="0" smtClean="0"/>
              <a:t>понуђачи треба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испуне</a:t>
            </a:r>
            <a:r>
              <a:rPr lang="en-US" sz="2200" dirty="0" smtClean="0"/>
              <a:t>. </a:t>
            </a:r>
            <a:r>
              <a:rPr lang="sr-Cyrl-RS" sz="2200" dirty="0" smtClean="0"/>
              <a:t>Веома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битно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даљу</a:t>
            </a:r>
            <a:r>
              <a:rPr lang="en-US" sz="2200" dirty="0" smtClean="0"/>
              <a:t> </a:t>
            </a:r>
            <a:r>
              <a:rPr lang="sr-Cyrl-RS" sz="2200" dirty="0" smtClean="0"/>
              <a:t>успешност</a:t>
            </a:r>
            <a:r>
              <a:rPr lang="en-US" sz="2200" dirty="0" smtClean="0"/>
              <a:t> </a:t>
            </a:r>
            <a:r>
              <a:rPr lang="sr-Cyrl-RS" sz="2200" dirty="0" smtClean="0"/>
              <a:t>расписаног</a:t>
            </a:r>
            <a:r>
              <a:rPr lang="en-US" sz="2200" dirty="0" smtClean="0"/>
              <a:t> </a:t>
            </a:r>
            <a:r>
              <a:rPr lang="sr-Cyrl-RS" sz="2200" dirty="0" smtClean="0"/>
              <a:t>тендера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тачно</a:t>
            </a:r>
            <a:r>
              <a:rPr lang="en-US" sz="2200" dirty="0" smtClean="0"/>
              <a:t> </a:t>
            </a:r>
            <a:r>
              <a:rPr lang="sr-Cyrl-RS" sz="2200" dirty="0" smtClean="0"/>
              <a:t>наведе</a:t>
            </a:r>
            <a:r>
              <a:rPr lang="en-US" sz="2200" dirty="0" smtClean="0"/>
              <a:t> </a:t>
            </a:r>
            <a:r>
              <a:rPr lang="sr-Cyrl-RS" sz="2200" dirty="0" smtClean="0"/>
              <a:t>шта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очекује</a:t>
            </a:r>
            <a:r>
              <a:rPr lang="en-US" sz="2200" dirty="0" smtClean="0"/>
              <a:t> </a:t>
            </a:r>
            <a:r>
              <a:rPr lang="sr-Cyrl-RS" sz="2200" dirty="0" smtClean="0"/>
              <a:t>од</a:t>
            </a:r>
            <a:r>
              <a:rPr lang="en-US" sz="2200" dirty="0" smtClean="0"/>
              <a:t> </a:t>
            </a:r>
            <a:r>
              <a:rPr lang="sr-Cyrl-RS" sz="2200" dirty="0" smtClean="0"/>
              <a:t>веледрогерија</a:t>
            </a:r>
            <a:r>
              <a:rPr lang="en-US" sz="2200" dirty="0" smtClean="0"/>
              <a:t>, </a:t>
            </a:r>
            <a:r>
              <a:rPr lang="sr-Cyrl-RS" sz="2200" dirty="0" smtClean="0"/>
              <a:t>како</a:t>
            </a:r>
            <a:r>
              <a:rPr lang="en-US" sz="2200" dirty="0" smtClean="0"/>
              <a:t> </a:t>
            </a:r>
            <a:r>
              <a:rPr lang="sr-Cyrl-RS" sz="2200" dirty="0" smtClean="0"/>
              <a:t>би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наручилац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неки</a:t>
            </a:r>
            <a:r>
              <a:rPr lang="en-US" sz="2200" dirty="0" smtClean="0"/>
              <a:t> </a:t>
            </a:r>
            <a:r>
              <a:rPr lang="sr-Cyrl-RS" sz="2200" dirty="0" smtClean="0"/>
              <a:t>начин</a:t>
            </a:r>
            <a:r>
              <a:rPr lang="en-US" sz="2200" dirty="0" smtClean="0"/>
              <a:t> </a:t>
            </a:r>
            <a:r>
              <a:rPr lang="sr-Cyrl-RS" sz="2200" dirty="0" smtClean="0"/>
              <a:t>осигурао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ће</a:t>
            </a:r>
            <a:r>
              <a:rPr lang="en-US" sz="2200" dirty="0" smtClean="0"/>
              <a:t> </a:t>
            </a:r>
            <a:r>
              <a:rPr lang="sr-Cyrl-RS" sz="2200" dirty="0" smtClean="0"/>
              <a:t>сарађивати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озбиљним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квалитетним</a:t>
            </a:r>
            <a:r>
              <a:rPr lang="en-US" sz="2200" dirty="0" smtClean="0"/>
              <a:t> </a:t>
            </a:r>
            <a:r>
              <a:rPr lang="sr-Cyrl-RS" sz="2200" dirty="0" smtClean="0"/>
              <a:t>веледрогеријама</a:t>
            </a:r>
            <a:r>
              <a:rPr lang="en-US" sz="2200" dirty="0" smtClean="0"/>
              <a:t>. </a:t>
            </a:r>
            <a:r>
              <a:rPr lang="sr-Cyrl-RS" sz="2200" dirty="0" smtClean="0"/>
              <a:t>Захтеви</a:t>
            </a:r>
            <a:r>
              <a:rPr lang="en-US" sz="2200" dirty="0" smtClean="0"/>
              <a:t>, </a:t>
            </a:r>
            <a:r>
              <a:rPr lang="sr-Cyrl-RS" sz="2200" dirty="0" smtClean="0"/>
              <a:t>који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постављају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понуђаче</a:t>
            </a:r>
            <a:r>
              <a:rPr lang="en-US" sz="2200" dirty="0" smtClean="0"/>
              <a:t>, </a:t>
            </a:r>
            <a:r>
              <a:rPr lang="sr-Cyrl-RS" sz="2200" dirty="0" smtClean="0"/>
              <a:t>обавезни</a:t>
            </a:r>
            <a:r>
              <a:rPr lang="en-US" sz="2200" dirty="0" smtClean="0"/>
              <a:t> </a:t>
            </a:r>
            <a:r>
              <a:rPr lang="sr-Cyrl-RS" sz="2200" dirty="0" smtClean="0"/>
              <a:t>су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по</a:t>
            </a:r>
            <a:r>
              <a:rPr lang="en-US" sz="2200" dirty="0" smtClean="0"/>
              <a:t> </a:t>
            </a:r>
            <a:r>
              <a:rPr lang="sr-Cyrl-RS" sz="2200" dirty="0" smtClean="0"/>
              <a:t>Закону</a:t>
            </a:r>
            <a:r>
              <a:rPr lang="en-US" sz="2200" dirty="0" smtClean="0"/>
              <a:t> </a:t>
            </a:r>
            <a:r>
              <a:rPr lang="sr-Cyrl-RS" sz="2200" dirty="0" smtClean="0"/>
              <a:t>о</a:t>
            </a:r>
            <a:r>
              <a:rPr lang="en-US" sz="2200" dirty="0" smtClean="0"/>
              <a:t> </a:t>
            </a:r>
            <a:r>
              <a:rPr lang="sr-Cyrl-RS" sz="2200" dirty="0" smtClean="0"/>
              <a:t>јавним</a:t>
            </a:r>
            <a:r>
              <a:rPr lang="en-US" sz="2200" dirty="0" smtClean="0"/>
              <a:t> </a:t>
            </a:r>
            <a:r>
              <a:rPr lang="sr-Cyrl-RS" sz="2200" dirty="0" smtClean="0"/>
              <a:t>набавкама</a:t>
            </a:r>
            <a:r>
              <a:rPr lang="en-US" sz="2200" dirty="0" smtClean="0"/>
              <a:t>, </a:t>
            </a:r>
            <a:r>
              <a:rPr lang="sr-Cyrl-RS" sz="2200" dirty="0" smtClean="0"/>
              <a:t>а</a:t>
            </a:r>
            <a:r>
              <a:rPr lang="en-US" sz="2200" dirty="0" smtClean="0"/>
              <a:t> </a:t>
            </a:r>
            <a:r>
              <a:rPr lang="sr-Cyrl-RS" sz="2200" dirty="0" smtClean="0"/>
              <a:t>такође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сам</a:t>
            </a:r>
            <a:r>
              <a:rPr lang="en-US" sz="2200" dirty="0" smtClean="0"/>
              <a:t> </a:t>
            </a:r>
            <a:r>
              <a:rPr lang="sr-Cyrl-RS" sz="2200" dirty="0" smtClean="0"/>
              <a:t>наручилац</a:t>
            </a:r>
            <a:r>
              <a:rPr lang="en-US" sz="2200" dirty="0" smtClean="0"/>
              <a:t> </a:t>
            </a:r>
            <a:r>
              <a:rPr lang="sr-Cyrl-RS" sz="2200" dirty="0" smtClean="0"/>
              <a:t>има</a:t>
            </a:r>
            <a:r>
              <a:rPr lang="en-US" sz="2200" dirty="0" smtClean="0"/>
              <a:t> </a:t>
            </a:r>
            <a:r>
              <a:rPr lang="sr-Cyrl-RS" sz="2200" dirty="0" smtClean="0"/>
              <a:t>пуно</a:t>
            </a:r>
            <a:r>
              <a:rPr lang="en-US" sz="2200" dirty="0" smtClean="0"/>
              <a:t> </a:t>
            </a:r>
            <a:r>
              <a:rPr lang="sr-Cyrl-RS" sz="2200" dirty="0" smtClean="0"/>
              <a:t>право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их</a:t>
            </a:r>
            <a:r>
              <a:rPr lang="en-US" sz="2200" dirty="0" smtClean="0"/>
              <a:t> </a:t>
            </a:r>
            <a:r>
              <a:rPr lang="sr-Cyrl-RS" sz="2200" dirty="0" smtClean="0"/>
              <a:t>додатно</a:t>
            </a:r>
            <a:r>
              <a:rPr lang="en-US" sz="2200" dirty="0" smtClean="0"/>
              <a:t> </a:t>
            </a:r>
            <a:r>
              <a:rPr lang="sr-Cyrl-RS" sz="2200" dirty="0" smtClean="0"/>
              <a:t>дефинише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прилагоди</a:t>
            </a:r>
            <a:r>
              <a:rPr lang="en-US" sz="2200" dirty="0" smtClean="0"/>
              <a:t> </a:t>
            </a:r>
            <a:r>
              <a:rPr lang="sr-Cyrl-RS" sz="2200" dirty="0" smtClean="0"/>
              <a:t>својим</a:t>
            </a:r>
            <a:r>
              <a:rPr lang="en-US" sz="2200" dirty="0" smtClean="0"/>
              <a:t> </a:t>
            </a:r>
            <a:r>
              <a:rPr lang="sr-Cyrl-RS" sz="2200" dirty="0" smtClean="0"/>
              <a:t>потребама</a:t>
            </a:r>
            <a:r>
              <a:rPr lang="en-US" sz="2200" dirty="0" smtClean="0"/>
              <a:t>. </a:t>
            </a:r>
            <a:endParaRPr lang="en-US" sz="2200" dirty="0"/>
          </a:p>
          <a:p>
            <a:endParaRPr lang="en-US" sz="2200" dirty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Ф</a:t>
            </a:r>
            <a:r>
              <a:rPr lang="en-US" dirty="0" err="1" smtClean="0"/>
              <a:t>армацеутск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 smtClean="0"/>
              <a:t>здравствен</a:t>
            </a:r>
            <a:r>
              <a:rPr lang="sr-Cyrl-RS" dirty="0" smtClean="0"/>
              <a:t>а</a:t>
            </a:r>
            <a:r>
              <a:rPr lang="en-US" dirty="0" smtClean="0"/>
              <a:t> </a:t>
            </a:r>
            <a:r>
              <a:rPr lang="en-US" dirty="0" err="1" smtClean="0"/>
              <a:t>делатност</a:t>
            </a:r>
            <a:r>
              <a:rPr lang="en-US" dirty="0" smtClean="0"/>
              <a:t> у </a:t>
            </a:r>
            <a:r>
              <a:rPr lang="en-US" dirty="0" err="1" smtClean="0"/>
              <a:t>јавној</a:t>
            </a:r>
            <a:r>
              <a:rPr lang="en-US" dirty="0" smtClean="0"/>
              <a:t> </a:t>
            </a:r>
            <a:r>
              <a:rPr lang="en-US" dirty="0" err="1" smtClean="0"/>
              <a:t>апотеци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28800"/>
            <a:ext cx="8686800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dirty="0" smtClean="0"/>
              <a:t>	</a:t>
            </a:r>
            <a:r>
              <a:rPr lang="en-US" sz="2200" dirty="0" err="1" smtClean="0"/>
              <a:t>Процес</a:t>
            </a:r>
            <a:r>
              <a:rPr lang="en-US" sz="2200" dirty="0" smtClean="0"/>
              <a:t> </a:t>
            </a:r>
            <a:r>
              <a:rPr lang="en-US" sz="2200" dirty="0" err="1"/>
              <a:t>обављања</a:t>
            </a:r>
            <a:r>
              <a:rPr lang="en-US" sz="2200" dirty="0"/>
              <a:t> </a:t>
            </a:r>
            <a:r>
              <a:rPr lang="en-US" sz="2200" dirty="0" err="1"/>
              <a:t>фармацеутске</a:t>
            </a:r>
            <a:r>
              <a:rPr lang="en-US" sz="2200" dirty="0"/>
              <a:t> </a:t>
            </a:r>
            <a:r>
              <a:rPr lang="en-US" sz="2200" dirty="0" err="1"/>
              <a:t>здравствене</a:t>
            </a:r>
            <a:r>
              <a:rPr lang="en-US" sz="2200" dirty="0"/>
              <a:t> </a:t>
            </a:r>
            <a:r>
              <a:rPr lang="en-US" sz="2200" dirty="0" err="1"/>
              <a:t>делатности</a:t>
            </a:r>
            <a:r>
              <a:rPr lang="en-US" sz="2200" dirty="0"/>
              <a:t> у </a:t>
            </a:r>
            <a:r>
              <a:rPr lang="en-US" sz="2200" dirty="0" err="1"/>
              <a:t>јавној</a:t>
            </a:r>
            <a:r>
              <a:rPr lang="en-US" sz="2200" dirty="0"/>
              <a:t> </a:t>
            </a:r>
            <a:r>
              <a:rPr lang="en-US" sz="2200" dirty="0" err="1"/>
              <a:t>апотеци</a:t>
            </a:r>
            <a:r>
              <a:rPr lang="en-US" sz="2200" dirty="0"/>
              <a:t> </a:t>
            </a:r>
            <a:r>
              <a:rPr lang="en-US" sz="2200" dirty="0" err="1"/>
              <a:t>обухвата</a:t>
            </a:r>
            <a:r>
              <a:rPr lang="en-US" sz="2200" dirty="0" smtClean="0"/>
              <a:t>:</a:t>
            </a:r>
            <a:endParaRPr lang="sr-Cyrl-RS" sz="2200" dirty="0" smtClean="0"/>
          </a:p>
          <a:p>
            <a:pPr>
              <a:buNone/>
            </a:pPr>
            <a:r>
              <a:rPr lang="sr-Cyrl-RS" dirty="0" smtClean="0"/>
              <a:t>		</a:t>
            </a:r>
            <a:r>
              <a:rPr lang="en-US" sz="2200" dirty="0" smtClean="0"/>
              <a:t>1</a:t>
            </a:r>
            <a:r>
              <a:rPr lang="en-US" sz="2200" dirty="0"/>
              <a:t>. </a:t>
            </a:r>
            <a:r>
              <a:rPr lang="en-US" sz="2200" dirty="0" err="1"/>
              <a:t>набавку</a:t>
            </a:r>
            <a:r>
              <a:rPr lang="en-US" sz="2200" dirty="0"/>
              <a:t> и </a:t>
            </a:r>
            <a:r>
              <a:rPr lang="en-US" sz="2200" dirty="0" err="1"/>
              <a:t>снабдевање</a:t>
            </a:r>
            <a:endParaRPr lang="en-US" sz="2200" dirty="0"/>
          </a:p>
          <a:p>
            <a:pPr>
              <a:buNone/>
            </a:pPr>
            <a:r>
              <a:rPr lang="sr-Cyrl-RS" sz="2200" dirty="0" smtClean="0"/>
              <a:t>		</a:t>
            </a:r>
            <a:r>
              <a:rPr lang="en-US" sz="2200" dirty="0" smtClean="0"/>
              <a:t>2</a:t>
            </a:r>
            <a:r>
              <a:rPr lang="en-US" sz="2200" dirty="0"/>
              <a:t>. </a:t>
            </a:r>
            <a:r>
              <a:rPr lang="en-US" sz="2200" dirty="0" err="1"/>
              <a:t>пријем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endParaRPr lang="en-US" sz="2200" dirty="0"/>
          </a:p>
          <a:p>
            <a:pPr>
              <a:buNone/>
            </a:pPr>
            <a:r>
              <a:rPr lang="sr-Cyrl-RS" sz="2200" dirty="0" smtClean="0"/>
              <a:t>		</a:t>
            </a:r>
            <a:r>
              <a:rPr lang="en-US" sz="2200" dirty="0" smtClean="0"/>
              <a:t>3</a:t>
            </a:r>
            <a:r>
              <a:rPr lang="en-US" sz="2200" dirty="0"/>
              <a:t>. </a:t>
            </a:r>
            <a:r>
              <a:rPr lang="en-US" sz="2200" dirty="0" err="1"/>
              <a:t>складиштење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endParaRPr lang="en-US" sz="2200" dirty="0"/>
          </a:p>
          <a:p>
            <a:pPr>
              <a:buNone/>
            </a:pPr>
            <a:r>
              <a:rPr lang="sr-Cyrl-RS" sz="2200" dirty="0" smtClean="0"/>
              <a:t>		</a:t>
            </a:r>
            <a:r>
              <a:rPr lang="en-US" sz="2200" dirty="0" smtClean="0"/>
              <a:t>4. </a:t>
            </a:r>
            <a:r>
              <a:rPr lang="en-US" sz="2200" dirty="0" err="1"/>
              <a:t>евидентирање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 </a:t>
            </a:r>
            <a:r>
              <a:rPr lang="en-US" sz="2200" dirty="0" err="1"/>
              <a:t>кроз</a:t>
            </a:r>
            <a:r>
              <a:rPr lang="en-US" sz="2200" dirty="0"/>
              <a:t> </a:t>
            </a:r>
            <a:r>
              <a:rPr lang="en-US" sz="2200" dirty="0" err="1"/>
              <a:t>базу</a:t>
            </a:r>
            <a:r>
              <a:rPr lang="en-US" sz="2200" dirty="0"/>
              <a:t> </a:t>
            </a:r>
            <a:r>
              <a:rPr lang="en-US" sz="2200" dirty="0" err="1"/>
              <a:t>података</a:t>
            </a:r>
            <a:r>
              <a:rPr lang="en-US" sz="2200" dirty="0"/>
              <a:t> (</a:t>
            </a:r>
            <a:r>
              <a:rPr lang="en-US" sz="2200" dirty="0" err="1"/>
              <a:t>формирање</a:t>
            </a:r>
            <a:r>
              <a:rPr lang="en-US" sz="2200" dirty="0"/>
              <a:t> </a:t>
            </a:r>
            <a:r>
              <a:rPr lang="sr-Cyrl-RS" sz="2200" dirty="0" smtClean="0"/>
              <a:t>	</a:t>
            </a:r>
            <a:r>
              <a:rPr lang="en-US" sz="2200" dirty="0" err="1" smtClean="0"/>
              <a:t>малопродајних</a:t>
            </a:r>
            <a:r>
              <a:rPr lang="en-US" sz="2200" dirty="0" smtClean="0"/>
              <a:t> </a:t>
            </a:r>
            <a:r>
              <a:rPr lang="en-US" sz="2200" dirty="0" err="1"/>
              <a:t>цена</a:t>
            </a:r>
            <a:r>
              <a:rPr lang="en-US" sz="2200" dirty="0"/>
              <a:t> </a:t>
            </a:r>
            <a:r>
              <a:rPr lang="en-US" sz="2200" dirty="0" err="1"/>
              <a:t>лекова</a:t>
            </a:r>
            <a:r>
              <a:rPr lang="en-US" sz="2200" dirty="0" smtClean="0"/>
              <a:t>,</a:t>
            </a:r>
            <a:r>
              <a:rPr lang="sr-Cyrl-RS" sz="2200" dirty="0" smtClean="0"/>
              <a:t> </a:t>
            </a:r>
            <a:r>
              <a:rPr lang="en-US" sz="2200" dirty="0" err="1" smtClean="0"/>
              <a:t>медицинских</a:t>
            </a:r>
            <a:r>
              <a:rPr lang="en-US" sz="2200" dirty="0" smtClean="0"/>
              <a:t> </a:t>
            </a:r>
            <a:r>
              <a:rPr lang="en-US" sz="2200" dirty="0" err="1"/>
              <a:t>средстава</a:t>
            </a:r>
            <a:r>
              <a:rPr lang="en-US" sz="2200" dirty="0"/>
              <a:t> и </a:t>
            </a:r>
            <a:r>
              <a:rPr lang="en-US" sz="2200" dirty="0" err="1"/>
              <a:t>осталих</a:t>
            </a:r>
            <a:r>
              <a:rPr lang="en-US" sz="2200" dirty="0"/>
              <a:t> </a:t>
            </a:r>
            <a:r>
              <a:rPr lang="sr-Cyrl-RS" sz="2200" dirty="0" smtClean="0"/>
              <a:t>	</a:t>
            </a:r>
            <a:r>
              <a:rPr lang="en-US" sz="2200" dirty="0" err="1" smtClean="0"/>
              <a:t>производа</a:t>
            </a:r>
            <a:r>
              <a:rPr lang="en-US" sz="2200" dirty="0" smtClean="0"/>
              <a:t> </a:t>
            </a:r>
            <a:r>
              <a:rPr lang="sr-Cyrl-RS" sz="2200" dirty="0" smtClean="0"/>
              <a:t>чији</a:t>
            </a:r>
            <a:r>
              <a:rPr lang="en-US" sz="2200" dirty="0" smtClean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 smtClean="0"/>
              <a:t>промет</a:t>
            </a:r>
            <a:r>
              <a:rPr lang="sr-Cyrl-RS" sz="2200" dirty="0" smtClean="0"/>
              <a:t> обавља</a:t>
            </a:r>
            <a:r>
              <a:rPr lang="en-US" sz="2200" dirty="0" smtClean="0"/>
              <a:t> </a:t>
            </a:r>
            <a:r>
              <a:rPr lang="en-US" sz="2200" dirty="0"/>
              <a:t>у </a:t>
            </a:r>
            <a:r>
              <a:rPr lang="en-US" sz="2200" dirty="0" err="1"/>
              <a:t>апотеци</a:t>
            </a:r>
            <a:r>
              <a:rPr lang="en-US" sz="2200" dirty="0"/>
              <a:t>)</a:t>
            </a:r>
          </a:p>
          <a:p>
            <a:pPr>
              <a:buNone/>
            </a:pPr>
            <a:r>
              <a:rPr lang="sr-Cyrl-RS" sz="2200" dirty="0" smtClean="0"/>
              <a:t>		</a:t>
            </a:r>
            <a:r>
              <a:rPr lang="en-US" sz="2200" dirty="0" smtClean="0"/>
              <a:t>5</a:t>
            </a:r>
            <a:r>
              <a:rPr lang="en-US" sz="2200" dirty="0"/>
              <a:t>. </a:t>
            </a:r>
            <a:r>
              <a:rPr lang="en-US" sz="2200" dirty="0" err="1"/>
              <a:t>израда</a:t>
            </a:r>
            <a:r>
              <a:rPr lang="en-US" sz="2200" dirty="0"/>
              <a:t> </a:t>
            </a:r>
            <a:r>
              <a:rPr lang="en-US" sz="2200" dirty="0" err="1"/>
              <a:t>магистралних</a:t>
            </a:r>
            <a:r>
              <a:rPr lang="en-US" sz="2200" dirty="0"/>
              <a:t> и </a:t>
            </a:r>
            <a:r>
              <a:rPr lang="en-US" sz="2200" dirty="0" err="1"/>
              <a:t>галенских</a:t>
            </a:r>
            <a:r>
              <a:rPr lang="en-US" sz="2200" dirty="0"/>
              <a:t> </a:t>
            </a:r>
            <a:r>
              <a:rPr lang="en-US" sz="2200" dirty="0" err="1"/>
              <a:t>лекова</a:t>
            </a:r>
            <a:endParaRPr lang="en-US" sz="2200" dirty="0"/>
          </a:p>
          <a:p>
            <a:pPr>
              <a:buNone/>
            </a:pPr>
            <a:r>
              <a:rPr lang="sr-Cyrl-RS" sz="2200" dirty="0" smtClean="0"/>
              <a:t>		</a:t>
            </a:r>
            <a:r>
              <a:rPr lang="en-US" sz="2200" dirty="0" smtClean="0"/>
              <a:t>6</a:t>
            </a:r>
            <a:r>
              <a:rPr lang="en-US" sz="2200" dirty="0"/>
              <a:t>. </a:t>
            </a:r>
            <a:r>
              <a:rPr lang="en-US" sz="2200" dirty="0" err="1"/>
              <a:t>издавање</a:t>
            </a:r>
            <a:r>
              <a:rPr lang="en-US" sz="2200" dirty="0"/>
              <a:t> </a:t>
            </a:r>
            <a:r>
              <a:rPr lang="en-US" sz="2200" dirty="0" err="1" smtClean="0"/>
              <a:t>лекова</a:t>
            </a:r>
            <a:endParaRPr lang="en-US" sz="22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sr-Cyrl-RS" dirty="0" smtClean="0"/>
              <a:t>Конкурсна</a:t>
            </a:r>
            <a:r>
              <a:rPr lang="sr-Latn-CS" dirty="0" smtClean="0"/>
              <a:t> </a:t>
            </a:r>
            <a:r>
              <a:rPr lang="sr-Cyrl-RS" dirty="0" smtClean="0"/>
              <a:t>документација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6144"/>
            <a:ext cx="8435280" cy="5733256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sr-Cyrl-RS" sz="2200" dirty="0" smtClean="0"/>
              <a:t>Спецификација -</a:t>
            </a:r>
            <a:r>
              <a:rPr lang="en-US" sz="2200" dirty="0" smtClean="0"/>
              <a:t> </a:t>
            </a:r>
            <a:r>
              <a:rPr lang="sr-Cyrl-RS" sz="2200" dirty="0" smtClean="0"/>
              <a:t>део</a:t>
            </a:r>
            <a:r>
              <a:rPr lang="en-US" sz="2200" dirty="0" smtClean="0"/>
              <a:t> </a:t>
            </a:r>
            <a:r>
              <a:rPr lang="sr-Cyrl-RS" sz="2200" dirty="0" smtClean="0"/>
              <a:t>документације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чијој</a:t>
            </a:r>
            <a:r>
              <a:rPr lang="en-US" sz="2200" dirty="0" smtClean="0"/>
              <a:t> </a:t>
            </a:r>
            <a:r>
              <a:rPr lang="sr-Cyrl-RS" sz="2200" dirty="0" smtClean="0"/>
              <a:t>припреми</a:t>
            </a:r>
            <a:r>
              <a:rPr lang="en-US" sz="2200" dirty="0" smtClean="0"/>
              <a:t> </a:t>
            </a:r>
            <a:r>
              <a:rPr lang="sr-Cyrl-RS" sz="2200" dirty="0" smtClean="0"/>
              <a:t>учествује</a:t>
            </a:r>
            <a:r>
              <a:rPr lang="en-US" sz="2200" dirty="0" smtClean="0"/>
              <a:t> </a:t>
            </a:r>
            <a:r>
              <a:rPr lang="sr-Cyrl-RS" sz="2200" dirty="0" smtClean="0"/>
              <a:t>одговорни</a:t>
            </a:r>
            <a:r>
              <a:rPr lang="en-US" sz="2200" dirty="0" smtClean="0"/>
              <a:t> </a:t>
            </a:r>
            <a:r>
              <a:rPr lang="sr-Cyrl-RS" sz="2200" dirty="0" smtClean="0"/>
              <a:t>фармацеут</a:t>
            </a:r>
            <a:r>
              <a:rPr lang="en-US" sz="2200" dirty="0" smtClean="0"/>
              <a:t> </a:t>
            </a:r>
            <a:r>
              <a:rPr lang="sr-Cyrl-RS" sz="2200" dirty="0" smtClean="0"/>
              <a:t>дате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установе</a:t>
            </a:r>
            <a:r>
              <a:rPr lang="en-US" sz="2200" dirty="0" smtClean="0"/>
              <a:t>. </a:t>
            </a:r>
            <a:r>
              <a:rPr lang="sr-Cyrl-RS" sz="2200" dirty="0" smtClean="0"/>
              <a:t>Наводе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сви</a:t>
            </a:r>
            <a:r>
              <a:rPr lang="en-US" sz="2200" dirty="0" smtClean="0"/>
              <a:t> </a:t>
            </a:r>
            <a:r>
              <a:rPr lang="sr-Cyrl-RS" sz="2200" dirty="0" smtClean="0"/>
              <a:t>потребни</a:t>
            </a:r>
            <a:r>
              <a:rPr lang="en-US" sz="2200" dirty="0" smtClean="0"/>
              <a:t> </a:t>
            </a:r>
            <a:r>
              <a:rPr lang="sr-Cyrl-RS" sz="2200" dirty="0" smtClean="0"/>
              <a:t>лекови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одређени</a:t>
            </a:r>
            <a:r>
              <a:rPr lang="en-US" sz="2200" dirty="0" smtClean="0"/>
              <a:t> </a:t>
            </a:r>
            <a:r>
              <a:rPr lang="sr-Cyrl-RS" sz="2200" dirty="0" smtClean="0"/>
              <a:t>временски</a:t>
            </a:r>
            <a:r>
              <a:rPr lang="en-US" sz="2200" dirty="0" smtClean="0"/>
              <a:t> </a:t>
            </a:r>
            <a:r>
              <a:rPr lang="sr-Cyrl-RS" sz="2200" dirty="0" smtClean="0"/>
              <a:t>период</a:t>
            </a:r>
            <a:r>
              <a:rPr lang="en-US" sz="2200" dirty="0" smtClean="0"/>
              <a:t>,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који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спроводи</a:t>
            </a:r>
            <a:r>
              <a:rPr lang="en-US" sz="2200" dirty="0" smtClean="0"/>
              <a:t> </a:t>
            </a:r>
            <a:r>
              <a:rPr lang="sr-Cyrl-RS" sz="2200" dirty="0" smtClean="0"/>
              <a:t>јавна</a:t>
            </a:r>
            <a:r>
              <a:rPr lang="en-US" sz="2200" dirty="0" smtClean="0"/>
              <a:t> </a:t>
            </a:r>
            <a:r>
              <a:rPr lang="sr-Cyrl-RS" sz="2200" dirty="0" smtClean="0"/>
              <a:t>набавка</a:t>
            </a:r>
            <a:r>
              <a:rPr lang="en-US" sz="2200" dirty="0" smtClean="0"/>
              <a:t>. </a:t>
            </a:r>
            <a:r>
              <a:rPr lang="sr-Cyrl-RS" sz="2200" dirty="0" smtClean="0"/>
              <a:t>Дозвољено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навођење</a:t>
            </a:r>
            <a:r>
              <a:rPr lang="en-US" sz="2200" dirty="0" smtClean="0"/>
              <a:t> </a:t>
            </a:r>
            <a:r>
              <a:rPr lang="sr-Cyrl-RS" sz="2200" dirty="0" smtClean="0"/>
              <a:t>само</a:t>
            </a:r>
            <a:r>
              <a:rPr lang="en-US" sz="2200" dirty="0" smtClean="0"/>
              <a:t> </a:t>
            </a:r>
            <a:r>
              <a:rPr lang="sr-Cyrl-RS" sz="2200" dirty="0" smtClean="0"/>
              <a:t>ИНН</a:t>
            </a:r>
            <a:r>
              <a:rPr lang="en-US" sz="2200" dirty="0" smtClean="0"/>
              <a:t> </a:t>
            </a:r>
            <a:r>
              <a:rPr lang="sr-Cyrl-RS" sz="2200" dirty="0" smtClean="0"/>
              <a:t>имена</a:t>
            </a:r>
            <a:r>
              <a:rPr lang="en-US" sz="2200" dirty="0" smtClean="0"/>
              <a:t> </a:t>
            </a:r>
            <a:r>
              <a:rPr lang="sr-Cyrl-RS" sz="2200" dirty="0" smtClean="0"/>
              <a:t>лека</a:t>
            </a:r>
            <a:r>
              <a:rPr lang="en-US" sz="2200" dirty="0" smtClean="0"/>
              <a:t>, </a:t>
            </a:r>
            <a:r>
              <a:rPr lang="sr-Cyrl-RS" sz="2200" dirty="0" smtClean="0"/>
              <a:t>како</a:t>
            </a:r>
            <a:r>
              <a:rPr lang="en-US" sz="2200" dirty="0" smtClean="0"/>
              <a:t> </a:t>
            </a:r>
            <a:r>
              <a:rPr lang="sr-Cyrl-RS" sz="2200" dirty="0" smtClean="0"/>
              <a:t>би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спречила</a:t>
            </a:r>
            <a:r>
              <a:rPr lang="en-US" sz="2200" dirty="0" smtClean="0"/>
              <a:t> </a:t>
            </a:r>
            <a:r>
              <a:rPr lang="sr-Cyrl-RS" sz="2200" dirty="0" smtClean="0"/>
              <a:t>било</a:t>
            </a:r>
            <a:r>
              <a:rPr lang="en-US" sz="2200" dirty="0" smtClean="0"/>
              <a:t> </a:t>
            </a:r>
            <a:r>
              <a:rPr lang="sr-Cyrl-RS" sz="2200" dirty="0" smtClean="0"/>
              <a:t>каква</a:t>
            </a:r>
            <a:r>
              <a:rPr lang="en-US" sz="2200" dirty="0" smtClean="0"/>
              <a:t> </a:t>
            </a:r>
            <a:r>
              <a:rPr lang="sr-Cyrl-RS" sz="2200" dirty="0" smtClean="0"/>
              <a:t>протекција</a:t>
            </a:r>
            <a:r>
              <a:rPr lang="en-US" sz="2200" dirty="0" smtClean="0"/>
              <a:t> </a:t>
            </a:r>
            <a:r>
              <a:rPr lang="sr-Cyrl-RS" sz="2200" dirty="0" smtClean="0"/>
              <a:t>или</a:t>
            </a:r>
            <a:r>
              <a:rPr lang="en-US" sz="2200" dirty="0" smtClean="0"/>
              <a:t> </a:t>
            </a:r>
            <a:r>
              <a:rPr lang="sr-Cyrl-RS" sz="2200" dirty="0" smtClean="0"/>
              <a:t>нарушавање</a:t>
            </a:r>
            <a:r>
              <a:rPr lang="en-US" sz="2200" dirty="0" smtClean="0"/>
              <a:t> </a:t>
            </a:r>
            <a:r>
              <a:rPr lang="sr-Cyrl-RS" sz="2200" dirty="0" smtClean="0"/>
              <a:t>једнакости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конкурентности</a:t>
            </a:r>
            <a:r>
              <a:rPr lang="en-US" sz="2200" dirty="0" smtClean="0"/>
              <a:t> </a:t>
            </a:r>
            <a:r>
              <a:rPr lang="sr-Cyrl-RS" sz="2200" dirty="0" smtClean="0"/>
              <a:t>понуђача</a:t>
            </a:r>
            <a:r>
              <a:rPr lang="en-US" sz="2200" dirty="0" smtClean="0"/>
              <a:t>. </a:t>
            </a:r>
            <a:r>
              <a:rPr lang="sr-Cyrl-RS" sz="2200" dirty="0" smtClean="0"/>
              <a:t>Такође</a:t>
            </a:r>
            <a:r>
              <a:rPr lang="en-US" sz="2200" dirty="0" smtClean="0"/>
              <a:t>, </a:t>
            </a:r>
            <a:r>
              <a:rPr lang="sr-Cyrl-RS" sz="2200" dirty="0" smtClean="0"/>
              <a:t>мора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навести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фармацеутски</a:t>
            </a:r>
            <a:r>
              <a:rPr lang="en-US" sz="2200" dirty="0" smtClean="0"/>
              <a:t> </a:t>
            </a:r>
            <a:r>
              <a:rPr lang="sr-Cyrl-RS" sz="2200" dirty="0" smtClean="0"/>
              <a:t>облик</a:t>
            </a:r>
            <a:r>
              <a:rPr lang="en-US" sz="2200" dirty="0" smtClean="0"/>
              <a:t>, </a:t>
            </a:r>
            <a:r>
              <a:rPr lang="sr-Cyrl-RS" sz="2200" dirty="0" smtClean="0"/>
              <a:t>доза</a:t>
            </a:r>
            <a:r>
              <a:rPr lang="en-US" sz="2200" dirty="0" smtClean="0"/>
              <a:t> </a:t>
            </a:r>
            <a:r>
              <a:rPr lang="sr-Cyrl-RS" sz="2200" dirty="0" smtClean="0"/>
              <a:t>лека</a:t>
            </a:r>
            <a:r>
              <a:rPr lang="en-US" sz="2200" dirty="0" smtClean="0"/>
              <a:t>, </a:t>
            </a:r>
            <a:r>
              <a:rPr lang="sr-Cyrl-RS" sz="2200" dirty="0" smtClean="0"/>
              <a:t>као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јединица</a:t>
            </a:r>
            <a:r>
              <a:rPr lang="en-US" sz="2200" dirty="0" smtClean="0"/>
              <a:t> </a:t>
            </a:r>
            <a:r>
              <a:rPr lang="sr-Cyrl-RS" sz="2200" dirty="0" smtClean="0"/>
              <a:t>мере</a:t>
            </a:r>
            <a:r>
              <a:rPr lang="en-US" sz="2200" dirty="0" smtClean="0"/>
              <a:t> </a:t>
            </a:r>
            <a:r>
              <a:rPr lang="sr-Cyrl-RS" sz="2200" dirty="0" smtClean="0"/>
              <a:t>или</a:t>
            </a:r>
            <a:r>
              <a:rPr lang="en-US" sz="2200" dirty="0" smtClean="0"/>
              <a:t> </a:t>
            </a:r>
            <a:r>
              <a:rPr lang="sr-Cyrl-RS" sz="2200" dirty="0" smtClean="0"/>
              <a:t>количине</a:t>
            </a:r>
            <a:r>
              <a:rPr lang="en-US" sz="2200" dirty="0" smtClean="0"/>
              <a:t> </a:t>
            </a:r>
            <a:r>
              <a:rPr lang="sr-Cyrl-RS" sz="2200" dirty="0" smtClean="0"/>
              <a:t>лека</a:t>
            </a:r>
            <a:r>
              <a:rPr lang="en-US" sz="2200" dirty="0" smtClean="0"/>
              <a:t> (</a:t>
            </a:r>
            <a:r>
              <a:rPr lang="sr-Cyrl-RS" sz="2200" dirty="0" smtClean="0"/>
              <a:t>кутија</a:t>
            </a:r>
            <a:r>
              <a:rPr lang="en-US" sz="2200" dirty="0" smtClean="0"/>
              <a:t>, </a:t>
            </a:r>
            <a:r>
              <a:rPr lang="sr-Cyrl-RS" sz="2200" dirty="0" smtClean="0"/>
              <a:t>ампула</a:t>
            </a:r>
            <a:r>
              <a:rPr lang="en-US" sz="2200" dirty="0" smtClean="0"/>
              <a:t>, </a:t>
            </a:r>
            <a:r>
              <a:rPr lang="sr-Cyrl-RS" sz="2200" dirty="0" smtClean="0"/>
              <a:t>комад</a:t>
            </a:r>
            <a:r>
              <a:rPr lang="en-US" sz="2200" dirty="0" smtClean="0"/>
              <a:t>). </a:t>
            </a:r>
            <a:r>
              <a:rPr lang="sr-Cyrl-RS" sz="2200" dirty="0" smtClean="0"/>
              <a:t>Планирање</a:t>
            </a:r>
            <a:r>
              <a:rPr lang="en-US" sz="2200" dirty="0" smtClean="0"/>
              <a:t> </a:t>
            </a:r>
            <a:r>
              <a:rPr lang="sr-Cyrl-RS" sz="2200" dirty="0" smtClean="0"/>
              <a:t>потреба</a:t>
            </a:r>
            <a:r>
              <a:rPr lang="en-US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en-US" sz="2200" dirty="0" smtClean="0"/>
              <a:t> </a:t>
            </a:r>
            <a:r>
              <a:rPr lang="sr-Cyrl-RS" sz="2200" dirty="0" smtClean="0"/>
              <a:t>израда</a:t>
            </a:r>
            <a:r>
              <a:rPr lang="en-US" sz="2200" dirty="0" smtClean="0"/>
              <a:t> </a:t>
            </a:r>
            <a:r>
              <a:rPr lang="sr-Cyrl-RS" sz="2200" dirty="0" smtClean="0"/>
              <a:t>спецификације</a:t>
            </a:r>
            <a:r>
              <a:rPr lang="en-US" sz="2200" dirty="0" smtClean="0"/>
              <a:t>, </a:t>
            </a:r>
            <a:r>
              <a:rPr lang="sr-Cyrl-RS" sz="2200" dirty="0" smtClean="0"/>
              <a:t>врши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обично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основу</a:t>
            </a:r>
            <a:r>
              <a:rPr lang="en-US" sz="2200" dirty="0" smtClean="0"/>
              <a:t> </a:t>
            </a:r>
            <a:r>
              <a:rPr lang="sr-Cyrl-RS" sz="2200" dirty="0" smtClean="0"/>
              <a:t>потрошње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спецификација</a:t>
            </a:r>
            <a:r>
              <a:rPr lang="en-US" sz="2200" dirty="0" smtClean="0"/>
              <a:t> </a:t>
            </a:r>
            <a:r>
              <a:rPr lang="sr-Cyrl-RS" sz="2200" dirty="0" smtClean="0"/>
              <a:t>из</a:t>
            </a:r>
            <a:r>
              <a:rPr lang="en-US" sz="2200" dirty="0" smtClean="0"/>
              <a:t> </a:t>
            </a:r>
            <a:r>
              <a:rPr lang="sr-Cyrl-RS" sz="2200" dirty="0" smtClean="0"/>
              <a:t>претходних</a:t>
            </a:r>
            <a:r>
              <a:rPr lang="en-US" sz="2200" dirty="0" smtClean="0"/>
              <a:t> </a:t>
            </a:r>
            <a:r>
              <a:rPr lang="sr-Cyrl-RS" sz="2200" dirty="0" smtClean="0"/>
              <a:t>година</a:t>
            </a:r>
            <a:r>
              <a:rPr lang="en-US" sz="2200" dirty="0" smtClean="0"/>
              <a:t>, </a:t>
            </a:r>
            <a:r>
              <a:rPr lang="sr-Cyrl-RS" sz="2200" dirty="0" smtClean="0"/>
              <a:t>али</a:t>
            </a:r>
            <a:r>
              <a:rPr lang="en-US" sz="2200" dirty="0" smtClean="0"/>
              <a:t> </a:t>
            </a:r>
            <a:r>
              <a:rPr lang="sr-Cyrl-RS" sz="2200" dirty="0" smtClean="0"/>
              <a:t>потребна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пажња</a:t>
            </a:r>
            <a:r>
              <a:rPr lang="en-US" sz="2200" dirty="0" smtClean="0"/>
              <a:t> </a:t>
            </a:r>
            <a:r>
              <a:rPr lang="sr-Cyrl-RS" sz="2200" dirty="0" smtClean="0"/>
              <a:t>при</a:t>
            </a:r>
            <a:r>
              <a:rPr lang="en-US" sz="2200" dirty="0" smtClean="0"/>
              <a:t> </a:t>
            </a:r>
            <a:r>
              <a:rPr lang="sr-Cyrl-RS" sz="2200" dirty="0" smtClean="0"/>
              <a:t>дефинисању</a:t>
            </a:r>
            <a:r>
              <a:rPr lang="en-US" sz="2200" dirty="0" smtClean="0"/>
              <a:t> </a:t>
            </a:r>
            <a:r>
              <a:rPr lang="sr-Cyrl-RS" sz="2200" dirty="0" smtClean="0"/>
              <a:t>јединица</a:t>
            </a:r>
            <a:r>
              <a:rPr lang="en-US" sz="2200" dirty="0" smtClean="0"/>
              <a:t> </a:t>
            </a:r>
            <a:r>
              <a:rPr lang="sr-Cyrl-RS" sz="2200" dirty="0" smtClean="0"/>
              <a:t>мере</a:t>
            </a:r>
            <a:r>
              <a:rPr lang="en-US" sz="2200" dirty="0" smtClean="0"/>
              <a:t> </a:t>
            </a:r>
            <a:r>
              <a:rPr lang="sr-Cyrl-RS" sz="2200" dirty="0" smtClean="0"/>
              <a:t>или</a:t>
            </a:r>
            <a:r>
              <a:rPr lang="en-US" sz="2200" dirty="0" smtClean="0"/>
              <a:t> </a:t>
            </a:r>
            <a:r>
              <a:rPr lang="sr-Cyrl-RS" sz="2200" dirty="0" smtClean="0"/>
              <a:t>количине</a:t>
            </a:r>
            <a:r>
              <a:rPr lang="en-US" sz="2200" dirty="0" smtClean="0"/>
              <a:t>, </a:t>
            </a:r>
            <a:r>
              <a:rPr lang="sr-Cyrl-RS" sz="2200" dirty="0" smtClean="0"/>
              <a:t>како</a:t>
            </a:r>
            <a:r>
              <a:rPr lang="en-US" sz="2200" dirty="0" smtClean="0"/>
              <a:t> </a:t>
            </a:r>
            <a:r>
              <a:rPr lang="sr-Cyrl-RS" sz="2200" dirty="0" smtClean="0"/>
              <a:t>бисмо</a:t>
            </a:r>
            <a:r>
              <a:rPr lang="en-US" sz="2200" dirty="0" smtClean="0"/>
              <a:t> </a:t>
            </a:r>
            <a:r>
              <a:rPr lang="sr-Cyrl-RS" sz="2200" dirty="0" smtClean="0"/>
              <a:t>олакшали</a:t>
            </a:r>
            <a:r>
              <a:rPr lang="en-US" sz="2200" dirty="0" smtClean="0"/>
              <a:t> </a:t>
            </a:r>
            <a:r>
              <a:rPr lang="sr-Cyrl-RS" sz="2200" dirty="0" smtClean="0"/>
              <a:t>пословање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веледрогеријом</a:t>
            </a:r>
            <a:r>
              <a:rPr lang="en-US" sz="2200" dirty="0" smtClean="0"/>
              <a:t>, </a:t>
            </a:r>
            <a:r>
              <a:rPr lang="sr-Cyrl-RS" sz="2200" dirty="0" smtClean="0"/>
              <a:t>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би</a:t>
            </a:r>
            <a:r>
              <a:rPr lang="en-US" sz="2200" dirty="0" smtClean="0"/>
              <a:t> </a:t>
            </a:r>
            <a:r>
              <a:rPr lang="sr-Cyrl-RS" sz="2200" dirty="0" smtClean="0"/>
              <a:t>количине</a:t>
            </a:r>
            <a:r>
              <a:rPr lang="en-US" sz="2200" dirty="0" smtClean="0"/>
              <a:t> </a:t>
            </a:r>
            <a:r>
              <a:rPr lang="sr-Cyrl-RS" sz="2200" dirty="0" smtClean="0"/>
              <a:t>биле</a:t>
            </a:r>
            <a:r>
              <a:rPr lang="en-US" sz="2200" dirty="0" smtClean="0"/>
              <a:t> </a:t>
            </a:r>
            <a:r>
              <a:rPr lang="sr-Cyrl-RS" sz="2200" dirty="0" smtClean="0"/>
              <a:t>логичне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испоруку</a:t>
            </a:r>
            <a:r>
              <a:rPr lang="en-US" sz="2200" dirty="0" smtClean="0"/>
              <a:t>. </a:t>
            </a:r>
            <a:endParaRPr lang="en-US" sz="2200" dirty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Конкурсна</a:t>
            </a:r>
            <a:r>
              <a:rPr lang="sr-Latn-CS" dirty="0" smtClean="0"/>
              <a:t> </a:t>
            </a:r>
            <a:r>
              <a:rPr lang="sr-Cyrl-RS" dirty="0" smtClean="0"/>
              <a:t>документација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 startAt="3"/>
            </a:pPr>
            <a:r>
              <a:rPr lang="sr-Cyrl-RS" sz="2200" dirty="0" smtClean="0"/>
              <a:t>Критеријуми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оцењивање</a:t>
            </a:r>
            <a:r>
              <a:rPr lang="en-US" sz="2200" dirty="0" smtClean="0"/>
              <a:t>, </a:t>
            </a:r>
            <a:r>
              <a:rPr lang="sr-Cyrl-RS" sz="2200" dirty="0" smtClean="0"/>
              <a:t>као</a:t>
            </a:r>
            <a:r>
              <a:rPr lang="en-US" sz="2200" dirty="0" smtClean="0"/>
              <a:t> </a:t>
            </a:r>
            <a:r>
              <a:rPr lang="sr-Cyrl-RS" sz="2200" dirty="0" smtClean="0"/>
              <a:t>веома</a:t>
            </a:r>
            <a:r>
              <a:rPr lang="en-US" sz="2200" dirty="0" smtClean="0"/>
              <a:t> </a:t>
            </a:r>
            <a:r>
              <a:rPr lang="sr-Cyrl-RS" sz="2200" dirty="0" smtClean="0"/>
              <a:t>битан</a:t>
            </a:r>
            <a:r>
              <a:rPr lang="en-US" sz="2200" dirty="0" smtClean="0"/>
              <a:t> </a:t>
            </a:r>
            <a:r>
              <a:rPr lang="sr-Cyrl-RS" sz="2200" dirty="0" smtClean="0"/>
              <a:t>сегмент</a:t>
            </a:r>
            <a:r>
              <a:rPr lang="en-US" sz="2200" dirty="0" smtClean="0"/>
              <a:t>, </a:t>
            </a:r>
            <a:r>
              <a:rPr lang="sr-Cyrl-RS" sz="2200" dirty="0" smtClean="0"/>
              <a:t>по</a:t>
            </a:r>
            <a:r>
              <a:rPr lang="en-US" sz="2200" dirty="0" smtClean="0"/>
              <a:t> </a:t>
            </a:r>
            <a:r>
              <a:rPr lang="sr-Cyrl-RS" sz="2200" dirty="0" smtClean="0"/>
              <a:t>којем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врши</a:t>
            </a:r>
            <a:r>
              <a:rPr lang="en-US" sz="2200" dirty="0" smtClean="0"/>
              <a:t> </a:t>
            </a:r>
            <a:r>
              <a:rPr lang="sr-Cyrl-RS" sz="2200" dirty="0" smtClean="0"/>
              <a:t>анализа</a:t>
            </a:r>
            <a:r>
              <a:rPr lang="en-US" sz="2200" dirty="0" smtClean="0"/>
              <a:t> </a:t>
            </a:r>
            <a:r>
              <a:rPr lang="sr-Cyrl-RS" sz="2200" dirty="0" smtClean="0"/>
              <a:t>пристиглих</a:t>
            </a:r>
            <a:r>
              <a:rPr lang="en-US" sz="2200" dirty="0" smtClean="0"/>
              <a:t> </a:t>
            </a:r>
            <a:r>
              <a:rPr lang="sr-Cyrl-RS" sz="2200" dirty="0" smtClean="0"/>
              <a:t>понуда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врши</a:t>
            </a:r>
            <a:r>
              <a:rPr lang="en-US" sz="2200" dirty="0" smtClean="0"/>
              <a:t> </a:t>
            </a:r>
            <a:r>
              <a:rPr lang="sr-Cyrl-RS" sz="2200" dirty="0" smtClean="0"/>
              <a:t>одлучивање</a:t>
            </a:r>
            <a:r>
              <a:rPr lang="en-US" sz="2200" dirty="0" smtClean="0"/>
              <a:t> </a:t>
            </a:r>
            <a:r>
              <a:rPr lang="sr-Cyrl-RS" sz="2200" dirty="0" smtClean="0"/>
              <a:t>која</a:t>
            </a:r>
            <a:r>
              <a:rPr lang="en-US" sz="2200" dirty="0" smtClean="0"/>
              <a:t> </a:t>
            </a:r>
            <a:r>
              <a:rPr lang="sr-Cyrl-RS" sz="2200" dirty="0" smtClean="0"/>
              <a:t>ће</a:t>
            </a:r>
            <a:r>
              <a:rPr lang="en-US" sz="2200" dirty="0" smtClean="0"/>
              <a:t> </a:t>
            </a:r>
            <a:r>
              <a:rPr lang="sr-Cyrl-RS" sz="2200" dirty="0" smtClean="0"/>
              <a:t>бити</a:t>
            </a:r>
            <a:r>
              <a:rPr lang="en-US" sz="2200" dirty="0" smtClean="0"/>
              <a:t> </a:t>
            </a:r>
            <a:r>
              <a:rPr lang="sr-Cyrl-RS" sz="2200" dirty="0" smtClean="0"/>
              <a:t>прихваћена</a:t>
            </a:r>
            <a:r>
              <a:rPr lang="en-US" sz="2200" dirty="0" smtClean="0"/>
              <a:t>. </a:t>
            </a:r>
            <a:r>
              <a:rPr lang="sr-Cyrl-RS" sz="2200" dirty="0" smtClean="0"/>
              <a:t>Критеријуме одређује комисија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јавне</a:t>
            </a:r>
            <a:r>
              <a:rPr lang="en-US" sz="2200" dirty="0" smtClean="0"/>
              <a:t> </a:t>
            </a:r>
            <a:r>
              <a:rPr lang="sr-Cyrl-RS" sz="2200" dirty="0" smtClean="0"/>
              <a:t>набавке</a:t>
            </a:r>
            <a:r>
              <a:rPr lang="en-US" sz="2200" dirty="0" smtClean="0"/>
              <a:t> </a:t>
            </a:r>
            <a:r>
              <a:rPr lang="sr-Cyrl-RS" sz="2200" dirty="0" smtClean="0"/>
              <a:t>дате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установе.</a:t>
            </a:r>
            <a:endParaRPr lang="en-US" sz="2200" dirty="0"/>
          </a:p>
          <a:p>
            <a:pPr>
              <a:buNone/>
            </a:pPr>
            <a:endParaRPr lang="en-US" sz="2200" dirty="0"/>
          </a:p>
          <a:p>
            <a:pPr>
              <a:buNone/>
            </a:pPr>
            <a:r>
              <a:rPr lang="sr-Cyrl-RS" sz="2200" dirty="0" smtClean="0"/>
              <a:t>	Закон</a:t>
            </a:r>
            <a:r>
              <a:rPr lang="en-US" sz="2200" dirty="0" smtClean="0"/>
              <a:t> </a:t>
            </a:r>
            <a:r>
              <a:rPr lang="sr-Cyrl-RS" sz="2200" dirty="0" smtClean="0"/>
              <a:t>о</a:t>
            </a:r>
            <a:r>
              <a:rPr lang="en-US" sz="2200" dirty="0" smtClean="0"/>
              <a:t> </a:t>
            </a:r>
            <a:r>
              <a:rPr lang="sr-Cyrl-RS" sz="2200" dirty="0" smtClean="0"/>
              <a:t>јавним</a:t>
            </a:r>
            <a:r>
              <a:rPr lang="en-US" sz="2200" dirty="0" smtClean="0"/>
              <a:t> </a:t>
            </a:r>
            <a:r>
              <a:rPr lang="sr-Cyrl-RS" sz="2200" dirty="0" smtClean="0"/>
              <a:t>набавкама</a:t>
            </a:r>
            <a:r>
              <a:rPr lang="en-US" sz="2200" dirty="0" smtClean="0"/>
              <a:t> </a:t>
            </a:r>
            <a:r>
              <a:rPr lang="sr-Cyrl-RS" sz="2200" dirty="0" smtClean="0"/>
              <a:t>наводи</a:t>
            </a:r>
            <a:r>
              <a:rPr lang="en-US" sz="2200" dirty="0" smtClean="0"/>
              <a:t> </a:t>
            </a:r>
            <a:r>
              <a:rPr lang="sr-Cyrl-RS" sz="2200" dirty="0" smtClean="0"/>
              <a:t>постојање</a:t>
            </a:r>
            <a:r>
              <a:rPr lang="en-US" sz="2200" dirty="0" smtClean="0"/>
              <a:t> </a:t>
            </a:r>
            <a:r>
              <a:rPr lang="sr-Cyrl-RS" sz="2200" dirty="0" smtClean="0"/>
              <a:t>два</a:t>
            </a:r>
            <a:r>
              <a:rPr lang="en-US" sz="2200" dirty="0" smtClean="0"/>
              <a:t> </a:t>
            </a:r>
            <a:r>
              <a:rPr lang="sr-Cyrl-RS" sz="2200" dirty="0" smtClean="0"/>
              <a:t>основна</a:t>
            </a:r>
            <a:r>
              <a:rPr lang="en-US" sz="2200" dirty="0" smtClean="0"/>
              <a:t> </a:t>
            </a:r>
            <a:r>
              <a:rPr lang="sr-Cyrl-RS" sz="2200" dirty="0" smtClean="0"/>
              <a:t>критеријума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одлучивање</a:t>
            </a:r>
            <a:r>
              <a:rPr lang="en-US" sz="2200" dirty="0" smtClean="0"/>
              <a:t>:</a:t>
            </a:r>
          </a:p>
          <a:p>
            <a:pPr marL="457200" lvl="0" indent="-457200">
              <a:buFont typeface="+mj-lt"/>
              <a:buAutoNum type="arabicParenR"/>
            </a:pPr>
            <a:r>
              <a:rPr lang="sr-Cyrl-RS" sz="2200" dirty="0" smtClean="0"/>
              <a:t>Најнижа</a:t>
            </a:r>
            <a:r>
              <a:rPr lang="en-US" sz="2200" dirty="0" smtClean="0"/>
              <a:t> </a:t>
            </a:r>
            <a:r>
              <a:rPr lang="sr-Cyrl-RS" sz="2200" dirty="0" smtClean="0"/>
              <a:t>цена</a:t>
            </a:r>
            <a:r>
              <a:rPr lang="en-US" sz="2200" dirty="0" smtClean="0"/>
              <a:t> </a:t>
            </a:r>
            <a:r>
              <a:rPr lang="sr-Cyrl-RS" sz="2200" dirty="0" smtClean="0"/>
              <a:t>понуде</a:t>
            </a:r>
            <a:r>
              <a:rPr lang="en-US" sz="2200" dirty="0" smtClean="0"/>
              <a:t> (</a:t>
            </a:r>
            <a:r>
              <a:rPr lang="sr-Cyrl-RS" sz="2200" dirty="0" smtClean="0"/>
              <a:t>бира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она</a:t>
            </a:r>
            <a:r>
              <a:rPr lang="en-US" sz="2200" dirty="0" smtClean="0"/>
              <a:t> </a:t>
            </a:r>
            <a:r>
              <a:rPr lang="sr-Cyrl-RS" sz="2200" dirty="0" smtClean="0"/>
              <a:t>понуда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најнижом</a:t>
            </a:r>
            <a:r>
              <a:rPr lang="en-US" sz="2200" dirty="0" smtClean="0"/>
              <a:t> </a:t>
            </a:r>
            <a:r>
              <a:rPr lang="sr-Cyrl-RS" sz="2200" dirty="0" smtClean="0"/>
              <a:t>ценом</a:t>
            </a:r>
            <a:r>
              <a:rPr lang="en-US" sz="2200" dirty="0" smtClean="0"/>
              <a:t>), </a:t>
            </a:r>
            <a:r>
              <a:rPr lang="sr-Cyrl-RS" sz="2200" dirty="0" smtClean="0"/>
              <a:t>али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дефинишу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рок</a:t>
            </a:r>
            <a:r>
              <a:rPr lang="en-US" sz="2200" dirty="0" smtClean="0"/>
              <a:t> </a:t>
            </a:r>
            <a:r>
              <a:rPr lang="sr-Cyrl-RS" sz="2200" dirty="0" smtClean="0"/>
              <a:t>испоруке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рок</a:t>
            </a:r>
            <a:r>
              <a:rPr lang="en-US" sz="2200" dirty="0" smtClean="0"/>
              <a:t> </a:t>
            </a:r>
            <a:r>
              <a:rPr lang="sr-Cyrl-RS" sz="2200" dirty="0" smtClean="0"/>
              <a:t>плаћања</a:t>
            </a:r>
            <a:r>
              <a:rPr lang="en-US" sz="2200" dirty="0" smtClean="0"/>
              <a:t> </a:t>
            </a:r>
            <a:r>
              <a:rPr lang="sr-Cyrl-RS" sz="2200" dirty="0" smtClean="0"/>
              <a:t>као</a:t>
            </a:r>
            <a:r>
              <a:rPr lang="en-US" sz="2200" dirty="0" smtClean="0"/>
              <a:t> </a:t>
            </a:r>
            <a:r>
              <a:rPr lang="sr-Cyrl-RS" sz="2200" dirty="0" smtClean="0"/>
              <a:t>веома</a:t>
            </a:r>
            <a:r>
              <a:rPr lang="en-US" sz="2200" dirty="0" smtClean="0"/>
              <a:t> </a:t>
            </a:r>
            <a:r>
              <a:rPr lang="sr-Cyrl-RS" sz="2200" dirty="0" smtClean="0"/>
              <a:t>битни</a:t>
            </a:r>
            <a:r>
              <a:rPr lang="en-US" sz="2200" dirty="0" smtClean="0"/>
              <a:t> </a:t>
            </a:r>
            <a:r>
              <a:rPr lang="sr-Cyrl-RS" sz="2200" dirty="0" smtClean="0"/>
              <a:t>фактори</a:t>
            </a:r>
            <a:r>
              <a:rPr lang="en-US" sz="2200" dirty="0" smtClean="0"/>
              <a:t> </a:t>
            </a:r>
            <a:r>
              <a:rPr lang="sr-Cyrl-RS" sz="2200" dirty="0" smtClean="0"/>
              <a:t>пословања</a:t>
            </a:r>
            <a:r>
              <a:rPr lang="en-US" sz="2200" dirty="0" smtClean="0"/>
              <a:t>.</a:t>
            </a:r>
            <a:endParaRPr lang="en-US" sz="2200" dirty="0"/>
          </a:p>
          <a:p>
            <a:pPr marL="457200" lvl="0" indent="-457200">
              <a:buFont typeface="+mj-lt"/>
              <a:buAutoNum type="arabicParenR"/>
            </a:pPr>
            <a:r>
              <a:rPr lang="sr-Cyrl-RS" sz="2200" dirty="0" smtClean="0"/>
              <a:t>Економски</a:t>
            </a:r>
            <a:r>
              <a:rPr lang="en-US" sz="2200" dirty="0" smtClean="0"/>
              <a:t> </a:t>
            </a:r>
            <a:r>
              <a:rPr lang="sr-Cyrl-RS" sz="2200" dirty="0" smtClean="0"/>
              <a:t>најповољнија</a:t>
            </a:r>
            <a:r>
              <a:rPr lang="en-US" sz="2200" dirty="0" smtClean="0"/>
              <a:t> </a:t>
            </a:r>
            <a:r>
              <a:rPr lang="sr-Cyrl-RS" sz="2200" dirty="0" smtClean="0"/>
              <a:t>понуда</a:t>
            </a:r>
            <a:r>
              <a:rPr lang="en-US" sz="2200" dirty="0" smtClean="0"/>
              <a:t> (</a:t>
            </a:r>
            <a:r>
              <a:rPr lang="sr-Cyrl-RS" sz="2200" dirty="0" smtClean="0"/>
              <a:t>разматра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цена</a:t>
            </a:r>
            <a:r>
              <a:rPr lang="en-US" sz="2200" dirty="0" smtClean="0"/>
              <a:t>, </a:t>
            </a:r>
            <a:r>
              <a:rPr lang="sr-Cyrl-RS" sz="2200" dirty="0" smtClean="0"/>
              <a:t>рок</a:t>
            </a:r>
            <a:r>
              <a:rPr lang="en-US" sz="2200" dirty="0" smtClean="0"/>
              <a:t> </a:t>
            </a:r>
            <a:r>
              <a:rPr lang="sr-Cyrl-RS" sz="2200" dirty="0" smtClean="0"/>
              <a:t>плаћања</a:t>
            </a:r>
            <a:r>
              <a:rPr lang="en-US" sz="2200" dirty="0" smtClean="0"/>
              <a:t>, </a:t>
            </a:r>
            <a:r>
              <a:rPr lang="sr-Cyrl-RS" sz="2200" dirty="0" smtClean="0"/>
              <a:t>рок</a:t>
            </a:r>
            <a:r>
              <a:rPr lang="en-US" sz="2200" dirty="0" smtClean="0"/>
              <a:t> </a:t>
            </a:r>
            <a:r>
              <a:rPr lang="sr-Cyrl-RS" sz="2200" dirty="0" smtClean="0"/>
              <a:t>испоруке</a:t>
            </a:r>
            <a:r>
              <a:rPr lang="en-US" sz="2200" dirty="0" smtClean="0"/>
              <a:t>, </a:t>
            </a:r>
            <a:r>
              <a:rPr lang="sr-Cyrl-RS" sz="2200" dirty="0" smtClean="0"/>
              <a:t>референтна</a:t>
            </a:r>
            <a:r>
              <a:rPr lang="en-US" sz="2200" dirty="0" smtClean="0"/>
              <a:t> </a:t>
            </a:r>
            <a:r>
              <a:rPr lang="sr-Cyrl-RS" sz="2200" dirty="0" smtClean="0"/>
              <a:t>листа</a:t>
            </a:r>
            <a:r>
              <a:rPr lang="en-US" sz="2200" dirty="0" smtClean="0"/>
              <a:t>, </a:t>
            </a:r>
            <a:r>
              <a:rPr lang="sr-Cyrl-RS" sz="2200" dirty="0" smtClean="0"/>
              <a:t>која</a:t>
            </a:r>
            <a:r>
              <a:rPr lang="en-US" sz="2200" dirty="0" smtClean="0"/>
              <a:t> </a:t>
            </a:r>
            <a:r>
              <a:rPr lang="sr-Cyrl-RS" sz="2200" dirty="0" smtClean="0"/>
              <a:t>представља</a:t>
            </a:r>
            <a:r>
              <a:rPr lang="en-US" sz="2200" dirty="0" smtClean="0"/>
              <a:t> </a:t>
            </a:r>
            <a:r>
              <a:rPr lang="sr-Cyrl-RS" sz="2200" dirty="0" smtClean="0"/>
              <a:t>извештај</a:t>
            </a:r>
            <a:r>
              <a:rPr lang="en-US" sz="2200" dirty="0" smtClean="0"/>
              <a:t> </a:t>
            </a:r>
            <a:r>
              <a:rPr lang="sr-Cyrl-RS" sz="2200" dirty="0" smtClean="0"/>
              <a:t>веледрогерије</a:t>
            </a:r>
            <a:r>
              <a:rPr lang="en-US" sz="2200" dirty="0" smtClean="0"/>
              <a:t> </a:t>
            </a:r>
            <a:r>
              <a:rPr lang="sr-Cyrl-RS" sz="2200" dirty="0" smtClean="0"/>
              <a:t>о</a:t>
            </a:r>
            <a:r>
              <a:rPr lang="en-US" sz="2200" dirty="0" smtClean="0"/>
              <a:t> </a:t>
            </a:r>
            <a:r>
              <a:rPr lang="sr-Cyrl-RS" sz="2200" dirty="0" smtClean="0"/>
              <a:t>претходним</a:t>
            </a:r>
            <a:r>
              <a:rPr lang="en-US" sz="2200" dirty="0" smtClean="0"/>
              <a:t> </a:t>
            </a:r>
            <a:r>
              <a:rPr lang="sr-Cyrl-RS" sz="2200" dirty="0" smtClean="0"/>
              <a:t>активностима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пољу</a:t>
            </a:r>
            <a:r>
              <a:rPr lang="en-US" sz="2200" dirty="0" smtClean="0"/>
              <a:t> </a:t>
            </a:r>
            <a:r>
              <a:rPr lang="sr-Cyrl-RS" sz="2200" dirty="0" smtClean="0"/>
              <a:t>јавних</a:t>
            </a:r>
            <a:r>
              <a:rPr lang="en-US" sz="2200" dirty="0" smtClean="0"/>
              <a:t> </a:t>
            </a:r>
            <a:r>
              <a:rPr lang="sr-Cyrl-RS" sz="2200" dirty="0" smtClean="0"/>
              <a:t>набавки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испоруке</a:t>
            </a:r>
            <a:r>
              <a:rPr lang="en-US" sz="2200" dirty="0" smtClean="0"/>
              <a:t> </a:t>
            </a:r>
            <a:r>
              <a:rPr lang="sr-Cyrl-RS" sz="2200" dirty="0" smtClean="0"/>
              <a:t>лекова</a:t>
            </a:r>
            <a:r>
              <a:rPr lang="en-US" sz="2200" dirty="0" smtClean="0"/>
              <a:t>). </a:t>
            </a:r>
            <a:endParaRPr lang="en-US" sz="2200" dirty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Дефинисање критеријума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оцењивање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200" dirty="0" smtClean="0"/>
              <a:t>Дефинисање</a:t>
            </a:r>
            <a:r>
              <a:rPr lang="en-US" sz="2200" dirty="0" smtClean="0"/>
              <a:t> </a:t>
            </a:r>
            <a:r>
              <a:rPr lang="sr-Cyrl-RS" sz="2200" dirty="0" smtClean="0"/>
              <a:t>критеријума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оцењивање</a:t>
            </a:r>
            <a:r>
              <a:rPr lang="en-US" sz="2200" dirty="0" smtClean="0"/>
              <a:t> </a:t>
            </a:r>
            <a:r>
              <a:rPr lang="sr-Cyrl-RS" sz="2200" dirty="0" smtClean="0"/>
              <a:t>задатак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здравствене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установе</a:t>
            </a:r>
            <a:r>
              <a:rPr lang="en-US" sz="2200" dirty="0" smtClean="0"/>
              <a:t>.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здравственој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установи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одлука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који</a:t>
            </a:r>
            <a:r>
              <a:rPr lang="en-US" sz="2200" dirty="0" smtClean="0"/>
              <a:t> </a:t>
            </a:r>
            <a:r>
              <a:rPr lang="sr-Cyrl-RS" sz="2200" dirty="0" smtClean="0"/>
              <a:t>начин</a:t>
            </a:r>
            <a:r>
              <a:rPr lang="en-US" sz="2200" dirty="0" smtClean="0"/>
              <a:t> </a:t>
            </a:r>
            <a:r>
              <a:rPr lang="sr-Cyrl-RS" sz="2200" dirty="0" smtClean="0"/>
              <a:t>оцењивања</a:t>
            </a:r>
            <a:r>
              <a:rPr lang="en-US" sz="2200" dirty="0" smtClean="0"/>
              <a:t> </a:t>
            </a:r>
            <a:r>
              <a:rPr lang="sr-Cyrl-RS" sz="2200" dirty="0" smtClean="0"/>
              <a:t>ће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одлучити</a:t>
            </a:r>
            <a:r>
              <a:rPr lang="en-US" sz="2200" dirty="0" smtClean="0"/>
              <a:t>.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критеријуме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најбитније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су</a:t>
            </a:r>
            <a:r>
              <a:rPr lang="en-US" sz="2200" dirty="0" smtClean="0"/>
              <a:t> </a:t>
            </a:r>
            <a:r>
              <a:rPr lang="sr-Cyrl-RS" sz="2200" dirty="0" smtClean="0"/>
              <a:t>математички</a:t>
            </a:r>
            <a:r>
              <a:rPr lang="en-US" sz="2200" dirty="0" smtClean="0"/>
              <a:t> </a:t>
            </a:r>
            <a:r>
              <a:rPr lang="sr-Cyrl-RS" sz="2200" dirty="0" smtClean="0"/>
              <a:t>мерљиви</a:t>
            </a:r>
            <a:r>
              <a:rPr lang="en-US" sz="2200" dirty="0" smtClean="0"/>
              <a:t>. </a:t>
            </a:r>
            <a:r>
              <a:rPr lang="sr-Cyrl-RS" sz="2200" dirty="0" smtClean="0"/>
              <a:t>Оцењивање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најчешће</a:t>
            </a:r>
            <a:r>
              <a:rPr lang="en-US" sz="2200" dirty="0" smtClean="0"/>
              <a:t> </a:t>
            </a:r>
            <a:r>
              <a:rPr lang="sr-Cyrl-RS" sz="2200" dirty="0" smtClean="0"/>
              <a:t>врши</a:t>
            </a:r>
            <a:r>
              <a:rPr lang="en-US" sz="2200" dirty="0" smtClean="0"/>
              <a:t> </a:t>
            </a:r>
            <a:r>
              <a:rPr lang="sr-Cyrl-RS" sz="2200" dirty="0" smtClean="0"/>
              <a:t>преко </a:t>
            </a:r>
            <a:r>
              <a:rPr lang="en-US" sz="2200" dirty="0" smtClean="0"/>
              <a:t>„</a:t>
            </a:r>
            <a:r>
              <a:rPr lang="sr-Cyrl-RS" sz="2200" dirty="0" smtClean="0"/>
              <a:t>пондера</a:t>
            </a:r>
            <a:r>
              <a:rPr lang="en-US" sz="2200" dirty="0" smtClean="0"/>
              <a:t>“, o</a:t>
            </a:r>
            <a:r>
              <a:rPr lang="sr-Cyrl-RS" sz="2200" dirty="0" smtClean="0"/>
              <a:t>дн</a:t>
            </a:r>
            <a:r>
              <a:rPr lang="en-US" sz="2200" dirty="0" smtClean="0"/>
              <a:t>o</a:t>
            </a:r>
            <a:r>
              <a:rPr lang="sr-Cyrl-RS" sz="2200" dirty="0" smtClean="0"/>
              <a:t>сн</a:t>
            </a:r>
            <a:r>
              <a:rPr lang="en-US" sz="2200" dirty="0" smtClean="0"/>
              <a:t>o </a:t>
            </a:r>
            <a:r>
              <a:rPr lang="sr-Cyrl-RS" sz="2200" dirty="0" smtClean="0"/>
              <a:t>д</a:t>
            </a:r>
            <a:r>
              <a:rPr lang="en-US" sz="2200" dirty="0" smtClean="0"/>
              <a:t>e</a:t>
            </a:r>
            <a:r>
              <a:rPr lang="sr-Cyrl-RS" sz="2200" dirty="0" smtClean="0"/>
              <a:t>финис</a:t>
            </a:r>
            <a:r>
              <a:rPr lang="en-US" sz="2200" dirty="0" smtClean="0"/>
              <a:t>a</a:t>
            </a:r>
            <a:r>
              <a:rPr lang="sr-Cyrl-RS" sz="2200" dirty="0" smtClean="0"/>
              <a:t>њ</a:t>
            </a:r>
            <a:r>
              <a:rPr lang="en-US" sz="2200" dirty="0" smtClean="0"/>
              <a:t>e</a:t>
            </a:r>
            <a:r>
              <a:rPr lang="sr-Cyrl-RS" sz="2200" dirty="0" smtClean="0"/>
              <a:t>м</a:t>
            </a:r>
            <a:r>
              <a:rPr lang="en-US" sz="2200" dirty="0" smtClean="0"/>
              <a:t> </a:t>
            </a:r>
            <a:r>
              <a:rPr lang="sr-Cyrl-RS" sz="2200" dirty="0" smtClean="0"/>
              <a:t>р</a:t>
            </a:r>
            <a:r>
              <a:rPr lang="en-US" sz="2200" dirty="0" smtClean="0"/>
              <a:t>e</a:t>
            </a:r>
            <a:r>
              <a:rPr lang="sr-Cyrl-RS" sz="2200" dirty="0" smtClean="0"/>
              <a:t>л</a:t>
            </a:r>
            <a:r>
              <a:rPr lang="en-US" sz="2200" dirty="0" smtClean="0"/>
              <a:t>a</a:t>
            </a:r>
            <a:r>
              <a:rPr lang="sr-Cyrl-RS" sz="2200" dirty="0" smtClean="0"/>
              <a:t>тивн</a:t>
            </a:r>
            <a:r>
              <a:rPr lang="en-US" sz="2200" dirty="0" smtClean="0"/>
              <a:t>o</a:t>
            </a:r>
            <a:r>
              <a:rPr lang="sr-Cyrl-RS" sz="2200" dirty="0" smtClean="0"/>
              <a:t>г</a:t>
            </a:r>
            <a:r>
              <a:rPr lang="en-US" sz="2200" dirty="0" smtClean="0"/>
              <a:t> </a:t>
            </a:r>
            <a:r>
              <a:rPr lang="sr-Cyrl-RS" sz="2200" dirty="0" smtClean="0"/>
              <a:t>зн</a:t>
            </a:r>
            <a:r>
              <a:rPr lang="en-US" sz="2200" dirty="0" smtClean="0"/>
              <a:t>a</a:t>
            </a:r>
            <a:r>
              <a:rPr lang="sr-Cyrl-RS" sz="2200" dirty="0" smtClean="0"/>
              <a:t>ч</a:t>
            </a:r>
            <a:r>
              <a:rPr lang="en-US" sz="2200" dirty="0" smtClean="0"/>
              <a:t>a</a:t>
            </a:r>
            <a:r>
              <a:rPr lang="sr-Cyrl-RS" sz="2200" dirty="0" smtClean="0"/>
              <a:t>ј</a:t>
            </a:r>
            <a:r>
              <a:rPr lang="en-US" sz="2200" dirty="0" smtClean="0"/>
              <a:t>a</a:t>
            </a:r>
            <a:r>
              <a:rPr lang="en-US" sz="2200" dirty="0"/>
              <a:t>. </a:t>
            </a:r>
          </a:p>
          <a:p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табели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дат</a:t>
            </a:r>
            <a:r>
              <a:rPr lang="en-US" sz="2200" dirty="0" smtClean="0"/>
              <a:t> </a:t>
            </a:r>
            <a:r>
              <a:rPr lang="sr-Cyrl-RS" sz="2200" dirty="0" smtClean="0"/>
              <a:t>пример</a:t>
            </a:r>
            <a:r>
              <a:rPr lang="en-US" sz="2200" dirty="0" smtClean="0"/>
              <a:t> </a:t>
            </a:r>
            <a:r>
              <a:rPr lang="sr-Cyrl-RS" sz="2200" dirty="0" smtClean="0"/>
              <a:t>оцењивања</a:t>
            </a:r>
            <a:r>
              <a:rPr lang="en-US" sz="2200" dirty="0" smtClean="0"/>
              <a:t>,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елементима</a:t>
            </a:r>
            <a:r>
              <a:rPr lang="en-US" sz="2200" dirty="0" smtClean="0"/>
              <a:t> </a:t>
            </a:r>
            <a:r>
              <a:rPr lang="sr-Cyrl-RS" sz="2200" dirty="0" smtClean="0"/>
              <a:t>критеријума</a:t>
            </a:r>
            <a:r>
              <a:rPr lang="en-US" sz="2200" dirty="0" smtClean="0"/>
              <a:t>:</a:t>
            </a:r>
            <a:endParaRPr lang="en-US" sz="2200" dirty="0"/>
          </a:p>
          <a:p>
            <a:endParaRPr lang="en-US" sz="2200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09600" y="4149080"/>
          <a:ext cx="8267700" cy="1512788"/>
        </p:xfrm>
        <a:graphic>
          <a:graphicData uri="http://schemas.openxmlformats.org/presentationml/2006/ole">
            <p:oleObj spid="_x0000_s1026" name="Document" r:id="rId3" imgW="6833395" imgH="952326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Дефинисање критеријума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оцењивање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200" dirty="0" smtClean="0"/>
              <a:t>Анализа</a:t>
            </a:r>
            <a:r>
              <a:rPr lang="en-US" sz="2200" dirty="0" smtClean="0"/>
              <a:t> </a:t>
            </a:r>
            <a:r>
              <a:rPr lang="sr-Cyrl-RS" sz="2200" dirty="0" smtClean="0"/>
              <a:t>понуда</a:t>
            </a:r>
            <a:r>
              <a:rPr lang="en-US" sz="2200" dirty="0" smtClean="0"/>
              <a:t> </a:t>
            </a:r>
            <a:r>
              <a:rPr lang="sr-Cyrl-RS" sz="2200" dirty="0" smtClean="0"/>
              <a:t>врши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следећи</a:t>
            </a:r>
            <a:r>
              <a:rPr lang="en-US" sz="2200" dirty="0" smtClean="0"/>
              <a:t> </a:t>
            </a:r>
            <a:r>
              <a:rPr lang="sr-Cyrl-RS" sz="2200" dirty="0" smtClean="0"/>
              <a:t>начин</a:t>
            </a:r>
            <a:r>
              <a:rPr lang="en-US" sz="2200" dirty="0" smtClean="0"/>
              <a:t>: </a:t>
            </a:r>
            <a:r>
              <a:rPr lang="sr-Cyrl-RS" sz="2200" dirty="0" smtClean="0"/>
              <a:t>понуда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најнижом</a:t>
            </a:r>
            <a:r>
              <a:rPr lang="en-US" sz="2200" dirty="0" smtClean="0"/>
              <a:t> </a:t>
            </a:r>
            <a:r>
              <a:rPr lang="sr-Cyrl-RS" sz="2200" dirty="0" smtClean="0"/>
              <a:t>укупном</a:t>
            </a:r>
            <a:r>
              <a:rPr lang="en-US" sz="2200" dirty="0" smtClean="0"/>
              <a:t> </a:t>
            </a:r>
            <a:r>
              <a:rPr lang="sr-Cyrl-RS" sz="2200" dirty="0" smtClean="0"/>
              <a:t>ценом</a:t>
            </a:r>
            <a:r>
              <a:rPr lang="en-US" sz="2200" dirty="0" smtClean="0"/>
              <a:t> </a:t>
            </a:r>
            <a:r>
              <a:rPr lang="sr-Cyrl-RS" sz="2200" dirty="0" smtClean="0"/>
              <a:t>добија</a:t>
            </a:r>
            <a:r>
              <a:rPr lang="en-US" sz="2200" dirty="0" smtClean="0"/>
              <a:t> </a:t>
            </a:r>
            <a:r>
              <a:rPr lang="en-US" sz="2200" dirty="0"/>
              <a:t>70 </a:t>
            </a:r>
            <a:r>
              <a:rPr lang="sr-Cyrl-RS" sz="2200" dirty="0" smtClean="0"/>
              <a:t>пондера</a:t>
            </a:r>
            <a:r>
              <a:rPr lang="en-US" sz="2200" dirty="0" smtClean="0"/>
              <a:t> (</a:t>
            </a:r>
            <a:r>
              <a:rPr lang="sr-Cyrl-RS" sz="2200" dirty="0" smtClean="0"/>
              <a:t>бодова</a:t>
            </a:r>
            <a:r>
              <a:rPr lang="en-US" sz="2200" dirty="0" smtClean="0"/>
              <a:t>). </a:t>
            </a:r>
            <a:r>
              <a:rPr lang="sr-Cyrl-RS" sz="2200" dirty="0" smtClean="0"/>
              <a:t>Број</a:t>
            </a:r>
            <a:r>
              <a:rPr lang="en-US" sz="2200" dirty="0" smtClean="0"/>
              <a:t> </a:t>
            </a:r>
            <a:r>
              <a:rPr lang="sr-Cyrl-RS" sz="2200" dirty="0" smtClean="0"/>
              <a:t>пондера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цене</a:t>
            </a:r>
            <a:r>
              <a:rPr lang="en-US" sz="2200" dirty="0" smtClean="0"/>
              <a:t> </a:t>
            </a:r>
            <a:r>
              <a:rPr lang="sr-Cyrl-RS" sz="2200" dirty="0" smtClean="0"/>
              <a:t>осталих</a:t>
            </a:r>
            <a:r>
              <a:rPr lang="en-US" sz="2200" dirty="0" smtClean="0"/>
              <a:t> </a:t>
            </a:r>
            <a:r>
              <a:rPr lang="sr-Cyrl-RS" sz="2200" dirty="0" smtClean="0"/>
              <a:t>понуда</a:t>
            </a:r>
            <a:r>
              <a:rPr lang="en-US" sz="2200" dirty="0" smtClean="0"/>
              <a:t> </a:t>
            </a:r>
            <a:r>
              <a:rPr lang="sr-Cyrl-RS" sz="2200" dirty="0" smtClean="0"/>
              <a:t>рачуна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као</a:t>
            </a:r>
            <a:r>
              <a:rPr lang="en-US" sz="2200" dirty="0" smtClean="0"/>
              <a:t>: </a:t>
            </a:r>
            <a:endParaRPr lang="en-US" sz="2200" dirty="0"/>
          </a:p>
          <a:p>
            <a:pPr algn="ctr">
              <a:buNone/>
            </a:pPr>
            <a:r>
              <a:rPr lang="sr-Cyrl-RS" sz="2200" dirty="0" smtClean="0"/>
              <a:t>(најнижа цена / понуђена цена) * 70</a:t>
            </a:r>
          </a:p>
          <a:p>
            <a:pPr algn="ctr">
              <a:buNone/>
            </a:pPr>
            <a:endParaRPr lang="sr-Cyrl-RS" sz="2200" dirty="0"/>
          </a:p>
          <a:p>
            <a:r>
              <a:rPr lang="sr-Cyrl-RS" sz="2200" dirty="0" smtClean="0"/>
              <a:t>Аналогн</a:t>
            </a:r>
            <a:r>
              <a:rPr lang="en-US" sz="2200" dirty="0" smtClean="0"/>
              <a:t>o</a:t>
            </a:r>
            <a:r>
              <a:rPr lang="en-US" sz="2200" dirty="0"/>
              <a:t>, </a:t>
            </a:r>
            <a:r>
              <a:rPr lang="sr-Cyrl-RS" sz="2200" dirty="0" smtClean="0"/>
              <a:t>н</a:t>
            </a:r>
            <a:r>
              <a:rPr lang="en-US" sz="2200" dirty="0" smtClean="0"/>
              <a:t>a</a:t>
            </a:r>
            <a:r>
              <a:rPr lang="sr-Cyrl-RS" sz="2200" dirty="0" smtClean="0"/>
              <a:t>јдужи</a:t>
            </a:r>
            <a:r>
              <a:rPr lang="en-US" sz="2200" dirty="0" smtClean="0"/>
              <a:t> </a:t>
            </a:r>
            <a:r>
              <a:rPr lang="sr-Cyrl-RS" sz="2200" dirty="0" smtClean="0"/>
              <a:t>р</a:t>
            </a:r>
            <a:r>
              <a:rPr lang="en-US" sz="2200" dirty="0" smtClean="0"/>
              <a:t>o</a:t>
            </a:r>
            <a:r>
              <a:rPr lang="sr-Cyrl-RS" sz="2200" dirty="0" smtClean="0"/>
              <a:t>к</a:t>
            </a:r>
            <a:r>
              <a:rPr lang="en-US" sz="2200" dirty="0" smtClean="0"/>
              <a:t> </a:t>
            </a:r>
            <a:r>
              <a:rPr lang="sr-Cyrl-RS" sz="2200" dirty="0" smtClean="0"/>
              <a:t>пл</a:t>
            </a:r>
            <a:r>
              <a:rPr lang="en-US" sz="2200" dirty="0" smtClean="0"/>
              <a:t>a</a:t>
            </a:r>
            <a:r>
              <a:rPr lang="sr-Cyrl-RS" sz="2200" dirty="0" smtClean="0"/>
              <a:t>ћ</a:t>
            </a:r>
            <a:r>
              <a:rPr lang="en-US" sz="2200" dirty="0" smtClean="0"/>
              <a:t>a</a:t>
            </a:r>
            <a:r>
              <a:rPr lang="sr-Cyrl-RS" sz="2200" dirty="0" smtClean="0"/>
              <a:t>њ</a:t>
            </a:r>
            <a:r>
              <a:rPr lang="en-US" sz="2200" dirty="0" smtClean="0"/>
              <a:t>a (</a:t>
            </a:r>
            <a:r>
              <a:rPr lang="sr-Cyrl-RS" sz="2200" dirty="0" smtClean="0"/>
              <a:t>који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најприхватљивији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наручилаца</a:t>
            </a:r>
            <a:r>
              <a:rPr lang="en-US" sz="2200" dirty="0" smtClean="0"/>
              <a:t>) </a:t>
            </a:r>
            <a:r>
              <a:rPr lang="sr-Cyrl-RS" sz="2200" dirty="0" smtClean="0"/>
              <a:t>носи</a:t>
            </a:r>
            <a:r>
              <a:rPr lang="en-US" sz="2200" dirty="0" smtClean="0"/>
              <a:t> </a:t>
            </a:r>
            <a:r>
              <a:rPr lang="en-US" sz="2200" dirty="0"/>
              <a:t>20 </a:t>
            </a:r>
            <a:r>
              <a:rPr lang="sr-Cyrl-RS" sz="2200" dirty="0" smtClean="0"/>
              <a:t>пондера</a:t>
            </a:r>
            <a:r>
              <a:rPr lang="en-US" sz="2200" dirty="0" smtClean="0"/>
              <a:t>, </a:t>
            </a:r>
            <a:r>
              <a:rPr lang="sr-Cyrl-RS" sz="2200" dirty="0" smtClean="0"/>
              <a:t>а</a:t>
            </a:r>
            <a:r>
              <a:rPr lang="en-US" sz="2200" dirty="0" smtClean="0"/>
              <a:t> </a:t>
            </a:r>
            <a:r>
              <a:rPr lang="sr-Cyrl-RS" sz="2200" dirty="0" smtClean="0"/>
              <a:t>осталим</a:t>
            </a:r>
            <a:r>
              <a:rPr lang="en-US" sz="2200" dirty="0" smtClean="0"/>
              <a:t> </a:t>
            </a:r>
            <a:r>
              <a:rPr lang="sr-Cyrl-RS" sz="2200" dirty="0" smtClean="0"/>
              <a:t>понудама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краћим</a:t>
            </a:r>
            <a:r>
              <a:rPr lang="en-US" sz="2200" dirty="0" smtClean="0"/>
              <a:t> </a:t>
            </a:r>
            <a:r>
              <a:rPr lang="sr-Cyrl-RS" sz="2200" dirty="0" smtClean="0"/>
              <a:t>роком</a:t>
            </a:r>
            <a:r>
              <a:rPr lang="en-US" sz="2200" dirty="0" smtClean="0"/>
              <a:t> </a:t>
            </a:r>
            <a:r>
              <a:rPr lang="sr-Cyrl-RS" sz="2200" dirty="0" smtClean="0"/>
              <a:t>додељује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м</a:t>
            </a:r>
            <a:r>
              <a:rPr lang="en-US" sz="2200" dirty="0" smtClean="0"/>
              <a:t>a</a:t>
            </a:r>
            <a:r>
              <a:rPr lang="sr-Cyrl-RS" sz="2200" dirty="0" smtClean="0"/>
              <a:t>њи</a:t>
            </a:r>
            <a:r>
              <a:rPr lang="en-US" sz="2200" dirty="0" smtClean="0"/>
              <a:t> </a:t>
            </a:r>
            <a:r>
              <a:rPr lang="sr-Cyrl-RS" sz="2200" dirty="0" smtClean="0"/>
              <a:t>број</a:t>
            </a:r>
            <a:r>
              <a:rPr lang="en-US" sz="2200" dirty="0" smtClean="0"/>
              <a:t> </a:t>
            </a:r>
            <a:r>
              <a:rPr lang="sr-Cyrl-RS" sz="2200" dirty="0" smtClean="0"/>
              <a:t>пондер</a:t>
            </a:r>
            <a:r>
              <a:rPr lang="en-US" sz="2200" dirty="0" smtClean="0"/>
              <a:t>a</a:t>
            </a:r>
            <a:r>
              <a:rPr lang="en-US" sz="2200" dirty="0"/>
              <a:t>, </a:t>
            </a:r>
            <a:r>
              <a:rPr lang="sr-Cyrl-RS" sz="2200" dirty="0" smtClean="0"/>
              <a:t>изр</a:t>
            </a:r>
            <a:r>
              <a:rPr lang="en-US" sz="2200" dirty="0" smtClean="0"/>
              <a:t>a</a:t>
            </a:r>
            <a:r>
              <a:rPr lang="sr-Cyrl-RS" sz="2200" dirty="0" smtClean="0"/>
              <a:t>чун</a:t>
            </a:r>
            <a:r>
              <a:rPr lang="en-US" sz="2200" dirty="0" smtClean="0"/>
              <a:t>a</a:t>
            </a:r>
            <a:r>
              <a:rPr lang="sr-Cyrl-RS" sz="2200" dirty="0" smtClean="0"/>
              <a:t>тих</a:t>
            </a:r>
            <a:r>
              <a:rPr lang="en-US" sz="2200" dirty="0" smtClean="0"/>
              <a:t> </a:t>
            </a:r>
            <a:r>
              <a:rPr lang="sr-Cyrl-RS" sz="2200" dirty="0" smtClean="0"/>
              <a:t>прем</a:t>
            </a:r>
            <a:r>
              <a:rPr lang="en-US" sz="2200" dirty="0" smtClean="0"/>
              <a:t>a </a:t>
            </a:r>
            <a:r>
              <a:rPr lang="sr-Cyrl-RS" sz="2200" dirty="0" smtClean="0"/>
              <a:t>формули</a:t>
            </a:r>
            <a:r>
              <a:rPr lang="en-US" sz="2200" dirty="0" smtClean="0"/>
              <a:t>:</a:t>
            </a:r>
            <a:endParaRPr lang="sr-Cyrl-RS" sz="2200" dirty="0" smtClean="0"/>
          </a:p>
          <a:p>
            <a:pPr algn="ctr">
              <a:buNone/>
            </a:pPr>
            <a:r>
              <a:rPr lang="sr-Cyrl-RS" sz="2200" dirty="0" smtClean="0"/>
              <a:t>(понуђени рок плаћања / најдужи рок плаћања) * 20</a:t>
            </a:r>
            <a:endParaRPr lang="en-US" sz="2200" dirty="0"/>
          </a:p>
          <a:p>
            <a:pPr>
              <a:buNone/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sr-Cyrl-RS" dirty="0" smtClean="0"/>
              <a:t>Дефинисање критеријума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оцењивање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5040560"/>
          </a:xfrm>
        </p:spPr>
        <p:txBody>
          <a:bodyPr>
            <a:noAutofit/>
          </a:bodyPr>
          <a:lstStyle/>
          <a:p>
            <a:r>
              <a:rPr lang="sr-Cyrl-RS" sz="2200" dirty="0" smtClean="0"/>
              <a:t>Понуда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највећим</a:t>
            </a:r>
            <a:r>
              <a:rPr lang="en-US" sz="2200" dirty="0" smtClean="0"/>
              <a:t> </a:t>
            </a:r>
            <a:r>
              <a:rPr lang="sr-Cyrl-RS" sz="2200" dirty="0" smtClean="0"/>
              <a:t>бројем</a:t>
            </a:r>
            <a:r>
              <a:rPr lang="en-US" sz="2200" dirty="0" smtClean="0"/>
              <a:t> </a:t>
            </a:r>
            <a:r>
              <a:rPr lang="sr-Cyrl-RS" sz="2200" dirty="0" smtClean="0"/>
              <a:t>закључених</a:t>
            </a:r>
            <a:r>
              <a:rPr lang="en-US" sz="2200" dirty="0" smtClean="0"/>
              <a:t> </a:t>
            </a:r>
            <a:r>
              <a:rPr lang="sr-Cyrl-RS" sz="2200" dirty="0" smtClean="0"/>
              <a:t>уговора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последње</a:t>
            </a:r>
            <a:r>
              <a:rPr lang="en-US" sz="2200" dirty="0" smtClean="0"/>
              <a:t> </a:t>
            </a:r>
            <a:r>
              <a:rPr lang="sr-Cyrl-RS" sz="2200" dirty="0" smtClean="0"/>
              <a:t>три</a:t>
            </a:r>
            <a:r>
              <a:rPr lang="en-US" sz="2200" dirty="0" smtClean="0"/>
              <a:t> </a:t>
            </a:r>
            <a:r>
              <a:rPr lang="sr-Cyrl-RS" sz="2200" dirty="0" smtClean="0"/>
              <a:t>године</a:t>
            </a:r>
            <a:r>
              <a:rPr lang="en-US" sz="2200" dirty="0" smtClean="0"/>
              <a:t> </a:t>
            </a:r>
            <a:r>
              <a:rPr lang="sr-Cyrl-RS" sz="2200" dirty="0" smtClean="0"/>
              <a:t>добија</a:t>
            </a:r>
            <a:r>
              <a:rPr lang="en-US" sz="2200" dirty="0" smtClean="0"/>
              <a:t> </a:t>
            </a:r>
            <a:r>
              <a:rPr lang="en-US" sz="2200" dirty="0"/>
              <a:t>10 </a:t>
            </a:r>
            <a:r>
              <a:rPr lang="sr-Cyrl-RS" sz="2200" dirty="0" smtClean="0"/>
              <a:t>пондера</a:t>
            </a:r>
            <a:r>
              <a:rPr lang="en-US" sz="2200" dirty="0" smtClean="0"/>
              <a:t>, </a:t>
            </a:r>
            <a:r>
              <a:rPr lang="sr-Cyrl-RS" sz="2200" dirty="0" smtClean="0"/>
              <a:t>а</a:t>
            </a:r>
            <a:r>
              <a:rPr lang="en-US" sz="2200" dirty="0" smtClean="0"/>
              <a:t> </a:t>
            </a:r>
            <a:r>
              <a:rPr lang="sr-Cyrl-RS" sz="2200" dirty="0" smtClean="0"/>
              <a:t>број</a:t>
            </a:r>
            <a:r>
              <a:rPr lang="en-US" sz="2200" dirty="0" smtClean="0"/>
              <a:t> </a:t>
            </a:r>
            <a:r>
              <a:rPr lang="sr-Cyrl-RS" sz="2200" dirty="0" smtClean="0"/>
              <a:t>пондера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остале</a:t>
            </a:r>
            <a:r>
              <a:rPr lang="en-US" sz="2200" dirty="0" smtClean="0"/>
              <a:t> </a:t>
            </a:r>
            <a:r>
              <a:rPr lang="sr-Cyrl-RS" sz="2200" dirty="0" smtClean="0"/>
              <a:t>понуде</a:t>
            </a:r>
            <a:r>
              <a:rPr lang="en-US" sz="2200" dirty="0" smtClean="0"/>
              <a:t> </a:t>
            </a:r>
            <a:r>
              <a:rPr lang="sr-Cyrl-RS" sz="2200" dirty="0" smtClean="0"/>
              <a:t>израчунава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према</a:t>
            </a:r>
            <a:r>
              <a:rPr lang="en-US" sz="2200" dirty="0" smtClean="0"/>
              <a:t> </a:t>
            </a:r>
            <a:r>
              <a:rPr lang="sr-Cyrl-RS" sz="2200" dirty="0" smtClean="0"/>
              <a:t>следећој</a:t>
            </a:r>
            <a:r>
              <a:rPr lang="en-US" sz="2200" dirty="0" smtClean="0"/>
              <a:t> </a:t>
            </a:r>
            <a:r>
              <a:rPr lang="sr-Cyrl-RS" sz="2200" dirty="0" smtClean="0"/>
              <a:t>формули</a:t>
            </a:r>
            <a:r>
              <a:rPr lang="en-US" sz="2200" dirty="0" smtClean="0"/>
              <a:t>:</a:t>
            </a:r>
            <a:endParaRPr lang="sr-Cyrl-RS" sz="2200" dirty="0" smtClean="0"/>
          </a:p>
          <a:p>
            <a:pPr algn="ctr">
              <a:buNone/>
            </a:pPr>
            <a:r>
              <a:rPr lang="sr-Cyrl-RS" sz="2200" dirty="0" smtClean="0"/>
              <a:t>(бр. закључених уговора у последње три године / </a:t>
            </a:r>
          </a:p>
          <a:p>
            <a:pPr algn="ctr">
              <a:buNone/>
            </a:pPr>
            <a:r>
              <a:rPr lang="sr-Cyrl-RS" sz="2200" dirty="0" smtClean="0"/>
              <a:t>највећи бр. закључених уговора) * 10</a:t>
            </a:r>
          </a:p>
          <a:p>
            <a:r>
              <a:rPr lang="sr-Cyrl-RS" sz="2200" dirty="0" smtClean="0"/>
              <a:t>Такође</a:t>
            </a:r>
            <a:r>
              <a:rPr lang="en-US" sz="2200" dirty="0" smtClean="0"/>
              <a:t>, </a:t>
            </a:r>
            <a:r>
              <a:rPr lang="sr-Cyrl-RS" sz="2200" dirty="0" smtClean="0"/>
              <a:t>наручилац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овом</a:t>
            </a:r>
            <a:r>
              <a:rPr lang="en-US" sz="2200" dirty="0" smtClean="0"/>
              <a:t> </a:t>
            </a:r>
            <a:r>
              <a:rPr lang="sr-Cyrl-RS" sz="2200" dirty="0" smtClean="0"/>
              <a:t>делу</a:t>
            </a:r>
            <a:r>
              <a:rPr lang="en-US" sz="2200" dirty="0" smtClean="0"/>
              <a:t> </a:t>
            </a:r>
            <a:r>
              <a:rPr lang="sr-Cyrl-RS" sz="2200" dirty="0" smtClean="0"/>
              <a:t>наводи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како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поступа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случају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више</a:t>
            </a:r>
            <a:r>
              <a:rPr lang="en-US" sz="2200" dirty="0" smtClean="0"/>
              <a:t> </a:t>
            </a:r>
            <a:r>
              <a:rPr lang="sr-Cyrl-RS" sz="2200" dirty="0" smtClean="0"/>
              <a:t>понуда</a:t>
            </a:r>
            <a:r>
              <a:rPr lang="en-US" sz="2200" dirty="0" smtClean="0"/>
              <a:t> </a:t>
            </a:r>
            <a:r>
              <a:rPr lang="sr-Cyrl-RS" sz="2200" dirty="0" smtClean="0"/>
              <a:t>има</a:t>
            </a:r>
            <a:r>
              <a:rPr lang="en-US" sz="2200" dirty="0" smtClean="0"/>
              <a:t> </a:t>
            </a:r>
            <a:r>
              <a:rPr lang="sr-Cyrl-RS" sz="2200" dirty="0" smtClean="0"/>
              <a:t>исту</a:t>
            </a:r>
            <a:r>
              <a:rPr lang="en-US" sz="2200" dirty="0" smtClean="0"/>
              <a:t> </a:t>
            </a:r>
            <a:r>
              <a:rPr lang="sr-Cyrl-RS" sz="2200" dirty="0" smtClean="0"/>
              <a:t>цену</a:t>
            </a:r>
            <a:r>
              <a:rPr lang="en-US" sz="2200" dirty="0" smtClean="0"/>
              <a:t> </a:t>
            </a:r>
            <a:r>
              <a:rPr lang="sr-Cyrl-RS" sz="2200" dirty="0" smtClean="0"/>
              <a:t>или</a:t>
            </a:r>
            <a:r>
              <a:rPr lang="en-US" sz="2200" dirty="0" smtClean="0"/>
              <a:t> </a:t>
            </a:r>
            <a:r>
              <a:rPr lang="sr-Cyrl-RS" sz="2200" dirty="0" smtClean="0"/>
              <a:t>исти</a:t>
            </a:r>
            <a:r>
              <a:rPr lang="en-US" sz="2200" dirty="0" smtClean="0"/>
              <a:t> </a:t>
            </a:r>
            <a:r>
              <a:rPr lang="sr-Cyrl-RS" sz="2200" dirty="0" smtClean="0"/>
              <a:t>број</a:t>
            </a:r>
            <a:r>
              <a:rPr lang="en-US" sz="2200" dirty="0" smtClean="0"/>
              <a:t> </a:t>
            </a:r>
            <a:r>
              <a:rPr lang="sr-Cyrl-RS" sz="2200" dirty="0" smtClean="0"/>
              <a:t>пондера</a:t>
            </a:r>
            <a:r>
              <a:rPr lang="en-US" sz="2200" dirty="0" smtClean="0"/>
              <a:t>. </a:t>
            </a:r>
            <a:r>
              <a:rPr lang="sr-Cyrl-RS" sz="2200" dirty="0" smtClean="0"/>
              <a:t>Уколико више понуђача има исту цену, предност се даје понуђачу који је дао дужи рок плаћања, </a:t>
            </a:r>
            <a:r>
              <a:rPr lang="en-US" sz="2200" dirty="0" err="1" smtClean="0"/>
              <a:t>дужи</a:t>
            </a:r>
            <a:r>
              <a:rPr lang="en-US" sz="2200" dirty="0" smtClean="0"/>
              <a:t> </a:t>
            </a:r>
            <a:r>
              <a:rPr lang="en-US" sz="2200" dirty="0" err="1" smtClean="0"/>
              <a:t>гарантни</a:t>
            </a:r>
            <a:r>
              <a:rPr lang="en-US" sz="2200" dirty="0" smtClean="0"/>
              <a:t> </a:t>
            </a:r>
            <a:r>
              <a:rPr lang="en-US" sz="2200" dirty="0" err="1" smtClean="0"/>
              <a:t>рок</a:t>
            </a:r>
            <a:r>
              <a:rPr lang="sr-Cyrl-RS" sz="2200" dirty="0" smtClean="0"/>
              <a:t>,</a:t>
            </a:r>
            <a:r>
              <a:rPr lang="en-US" sz="2200" dirty="0" smtClean="0"/>
              <a:t> </a:t>
            </a:r>
            <a:r>
              <a:rPr lang="en-US" sz="2200" dirty="0" err="1" smtClean="0"/>
              <a:t>краћи</a:t>
            </a:r>
            <a:r>
              <a:rPr lang="en-US" sz="2200" dirty="0" smtClean="0"/>
              <a:t> </a:t>
            </a:r>
            <a:r>
              <a:rPr lang="en-US" sz="2200" dirty="0" err="1" smtClean="0"/>
              <a:t>рок</a:t>
            </a:r>
            <a:r>
              <a:rPr lang="en-US" sz="2200" dirty="0" smtClean="0"/>
              <a:t> </a:t>
            </a:r>
            <a:r>
              <a:rPr lang="en-US" sz="2200" dirty="0" err="1" smtClean="0"/>
              <a:t>испоруке</a:t>
            </a:r>
            <a:r>
              <a:rPr lang="en-US" sz="2200" dirty="0" smtClean="0"/>
              <a:t>.</a:t>
            </a:r>
          </a:p>
          <a:p>
            <a:r>
              <a:rPr lang="en-US" sz="2200" dirty="0" err="1" smtClean="0"/>
              <a:t>Уколико</a:t>
            </a:r>
            <a:r>
              <a:rPr lang="en-US" sz="2200" dirty="0" smtClean="0"/>
              <a:t> </a:t>
            </a:r>
            <a:r>
              <a:rPr lang="en-US" sz="2200" dirty="0" err="1" smtClean="0"/>
              <a:t>ни</a:t>
            </a:r>
            <a:r>
              <a:rPr lang="en-US" sz="2200" dirty="0" smtClean="0"/>
              <a:t> </a:t>
            </a:r>
            <a:r>
              <a:rPr lang="en-US" sz="2200" dirty="0" err="1" smtClean="0"/>
              <a:t>након</a:t>
            </a:r>
            <a:r>
              <a:rPr lang="en-US" sz="2200" dirty="0" smtClean="0"/>
              <a:t> </a:t>
            </a:r>
            <a:r>
              <a:rPr lang="en-US" sz="2200" dirty="0" err="1" smtClean="0"/>
              <a:t>примене</a:t>
            </a:r>
            <a:r>
              <a:rPr lang="en-US" sz="2200" dirty="0" smtClean="0"/>
              <a:t> </a:t>
            </a:r>
            <a:r>
              <a:rPr lang="en-US" sz="2200" dirty="0" err="1" smtClean="0"/>
              <a:t>горе</a:t>
            </a:r>
            <a:r>
              <a:rPr lang="en-US" sz="2200" dirty="0" smtClean="0"/>
              <a:t> </a:t>
            </a:r>
            <a:r>
              <a:rPr lang="en-US" sz="2200" dirty="0" err="1" smtClean="0"/>
              <a:t>наведеног</a:t>
            </a:r>
            <a:r>
              <a:rPr lang="en-US" sz="2200" dirty="0" smtClean="0"/>
              <a:t> </a:t>
            </a:r>
            <a:r>
              <a:rPr lang="en-US" sz="2200" dirty="0" err="1" smtClean="0"/>
              <a:t>резервног</a:t>
            </a:r>
            <a:r>
              <a:rPr lang="en-US" sz="2200" dirty="0" smtClean="0"/>
              <a:t> </a:t>
            </a:r>
            <a:r>
              <a:rPr lang="en-US" sz="2200" dirty="0" err="1" smtClean="0"/>
              <a:t>елемента</a:t>
            </a:r>
            <a:r>
              <a:rPr lang="en-US" sz="2200" dirty="0" smtClean="0"/>
              <a:t> </a:t>
            </a:r>
            <a:r>
              <a:rPr lang="en-US" sz="2200" dirty="0" err="1" smtClean="0"/>
              <a:t>критеријума</a:t>
            </a:r>
            <a:r>
              <a:rPr lang="en-US" sz="2200" dirty="0" smtClean="0"/>
              <a:t> </a:t>
            </a:r>
            <a:r>
              <a:rPr lang="en-US" sz="2200" dirty="0" err="1" smtClean="0"/>
              <a:t>није</a:t>
            </a:r>
            <a:r>
              <a:rPr lang="en-US" sz="2200" dirty="0" smtClean="0"/>
              <a:t> </a:t>
            </a:r>
            <a:r>
              <a:rPr lang="en-US" sz="2200" dirty="0" err="1" smtClean="0"/>
              <a:t>могуће</a:t>
            </a:r>
            <a:r>
              <a:rPr lang="en-US" sz="2200" dirty="0" smtClean="0"/>
              <a:t> </a:t>
            </a:r>
            <a:r>
              <a:rPr lang="en-US" sz="2200" dirty="0" err="1" smtClean="0"/>
              <a:t>донети</a:t>
            </a:r>
            <a:r>
              <a:rPr lang="en-US" sz="2200" dirty="0" smtClean="0"/>
              <a:t> </a:t>
            </a:r>
            <a:r>
              <a:rPr lang="en-US" sz="2200" dirty="0" err="1" smtClean="0"/>
              <a:t>одлуку</a:t>
            </a:r>
            <a:r>
              <a:rPr lang="en-US" sz="2200" dirty="0" smtClean="0"/>
              <a:t> о </a:t>
            </a:r>
            <a:r>
              <a:rPr lang="sr-Cyrl-RS" sz="2200" dirty="0" smtClean="0"/>
              <a:t>додели уговора</a:t>
            </a:r>
            <a:r>
              <a:rPr lang="en-US" sz="2200" dirty="0" smtClean="0"/>
              <a:t>, </a:t>
            </a:r>
            <a:r>
              <a:rPr lang="en-US" sz="2200" dirty="0" err="1" smtClean="0"/>
              <a:t>наручилац</a:t>
            </a:r>
            <a:r>
              <a:rPr lang="en-US" sz="2200" dirty="0" smtClean="0"/>
              <a:t> </a:t>
            </a:r>
            <a:r>
              <a:rPr lang="en-US" sz="2200" dirty="0" err="1" smtClean="0"/>
              <a:t>ће</a:t>
            </a:r>
            <a:r>
              <a:rPr lang="en-US" sz="2200" dirty="0" smtClean="0"/>
              <a:t> </a:t>
            </a:r>
            <a:r>
              <a:rPr lang="sr-Cyrl-RS" sz="2200" dirty="0" smtClean="0"/>
              <a:t>уговор доделити </a:t>
            </a:r>
            <a:r>
              <a:rPr lang="en-US" sz="2200" dirty="0" err="1" smtClean="0"/>
              <a:t>понуђачу</a:t>
            </a:r>
            <a:r>
              <a:rPr lang="en-US" sz="2200" dirty="0" smtClean="0"/>
              <a:t> </a:t>
            </a:r>
            <a:r>
              <a:rPr lang="en-US" sz="2200" dirty="0" err="1" smtClean="0"/>
              <a:t>који</a:t>
            </a:r>
            <a:r>
              <a:rPr lang="en-US" sz="2200" dirty="0" smtClean="0"/>
              <a:t> </a:t>
            </a:r>
            <a:r>
              <a:rPr lang="en-US" sz="2200" dirty="0" err="1" smtClean="0"/>
              <a:t>буде</a:t>
            </a:r>
            <a:r>
              <a:rPr lang="en-US" sz="2200" dirty="0" smtClean="0"/>
              <a:t> </a:t>
            </a:r>
            <a:r>
              <a:rPr lang="en-US" sz="2200" dirty="0" err="1" smtClean="0"/>
              <a:t>извучен</a:t>
            </a:r>
            <a:r>
              <a:rPr lang="en-US" sz="2200" dirty="0" smtClean="0"/>
              <a:t> </a:t>
            </a:r>
            <a:r>
              <a:rPr lang="en-US" sz="2200" dirty="0" err="1" smtClean="0"/>
              <a:t>путем</a:t>
            </a:r>
            <a:r>
              <a:rPr lang="en-US" sz="2200" dirty="0" smtClean="0"/>
              <a:t> </a:t>
            </a:r>
            <a:r>
              <a:rPr lang="en-US" sz="2200" dirty="0" err="1" smtClean="0"/>
              <a:t>жреба</a:t>
            </a:r>
            <a:r>
              <a:rPr lang="en-US" sz="2200" dirty="0" smtClean="0"/>
              <a:t>. </a:t>
            </a:r>
            <a:endParaRPr lang="en-US" sz="2200" dirty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Дефинисање критеријума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оцењивање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200" dirty="0" smtClean="0"/>
              <a:t>Дакле</a:t>
            </a:r>
            <a:r>
              <a:rPr lang="en-US" sz="2200" dirty="0" smtClean="0"/>
              <a:t>, </a:t>
            </a:r>
            <a:r>
              <a:rPr lang="sr-Cyrl-RS" sz="2200" dirty="0" smtClean="0"/>
              <a:t>наручилац</a:t>
            </a:r>
            <a:r>
              <a:rPr lang="en-US" sz="2200" dirty="0" smtClean="0"/>
              <a:t>, </a:t>
            </a:r>
            <a:r>
              <a:rPr lang="sr-Cyrl-RS" sz="2200" dirty="0" smtClean="0"/>
              <a:t>као</a:t>
            </a:r>
            <a:r>
              <a:rPr lang="en-US" sz="2200" dirty="0" smtClean="0"/>
              <a:t> </a:t>
            </a:r>
            <a:r>
              <a:rPr lang="sr-Cyrl-RS" sz="2200" dirty="0" smtClean="0"/>
              <a:t>купац</a:t>
            </a:r>
            <a:r>
              <a:rPr lang="en-US" sz="2200" dirty="0" smtClean="0"/>
              <a:t> </a:t>
            </a:r>
            <a:r>
              <a:rPr lang="sr-Cyrl-RS" sz="2200" dirty="0" smtClean="0"/>
              <a:t>производа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услуга</a:t>
            </a:r>
            <a:r>
              <a:rPr lang="en-US" sz="2200" dirty="0" smtClean="0"/>
              <a:t> </a:t>
            </a:r>
            <a:r>
              <a:rPr lang="sr-Cyrl-RS" sz="2200" dirty="0" smtClean="0"/>
              <a:t>има</a:t>
            </a:r>
            <a:r>
              <a:rPr lang="en-US" sz="2200" dirty="0" smtClean="0"/>
              <a:t> </a:t>
            </a:r>
            <a:r>
              <a:rPr lang="sr-Cyrl-RS" sz="2200" dirty="0" smtClean="0"/>
              <a:t>пуно</a:t>
            </a:r>
            <a:r>
              <a:rPr lang="en-US" sz="2200" dirty="0" smtClean="0"/>
              <a:t> </a:t>
            </a:r>
            <a:r>
              <a:rPr lang="sr-Cyrl-RS" sz="2200" dirty="0" smtClean="0"/>
              <a:t>право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наведе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конкурсној</a:t>
            </a:r>
            <a:r>
              <a:rPr lang="en-US" sz="2200" dirty="0" smtClean="0"/>
              <a:t> </a:t>
            </a:r>
            <a:r>
              <a:rPr lang="sr-Cyrl-RS" sz="2200" dirty="0" smtClean="0"/>
              <a:t>документацији</a:t>
            </a:r>
            <a:r>
              <a:rPr lang="en-US" sz="2200" dirty="0" smtClean="0"/>
              <a:t> </a:t>
            </a:r>
            <a:r>
              <a:rPr lang="sr-Cyrl-RS" sz="2200" dirty="0" smtClean="0"/>
              <a:t>све</a:t>
            </a:r>
            <a:r>
              <a:rPr lang="en-US" sz="2200" dirty="0" smtClean="0"/>
              <a:t> </a:t>
            </a:r>
            <a:r>
              <a:rPr lang="sr-Cyrl-RS" sz="2200" dirty="0" smtClean="0"/>
              <a:t>своје</a:t>
            </a:r>
            <a:r>
              <a:rPr lang="en-US" sz="2200" dirty="0" smtClean="0"/>
              <a:t> </a:t>
            </a:r>
            <a:r>
              <a:rPr lang="sr-Cyrl-RS" sz="2200" dirty="0" smtClean="0"/>
              <a:t>захтеве</a:t>
            </a:r>
            <a:r>
              <a:rPr lang="en-US" sz="2200" dirty="0" smtClean="0"/>
              <a:t>, </a:t>
            </a:r>
            <a:r>
              <a:rPr lang="sr-Cyrl-RS" sz="2200" dirty="0" smtClean="0"/>
              <a:t>како</a:t>
            </a:r>
            <a:r>
              <a:rPr lang="en-US" sz="2200" dirty="0" smtClean="0"/>
              <a:t> </a:t>
            </a:r>
            <a:r>
              <a:rPr lang="sr-Cyrl-RS" sz="2200" dirty="0" smtClean="0"/>
              <a:t>би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обезбедио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ограничио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погледу</a:t>
            </a:r>
            <a:r>
              <a:rPr lang="en-US" sz="2200" dirty="0" smtClean="0"/>
              <a:t> </a:t>
            </a:r>
            <a:r>
              <a:rPr lang="sr-Cyrl-RS" sz="2200" dirty="0" smtClean="0"/>
              <a:t>задовољења</a:t>
            </a:r>
            <a:r>
              <a:rPr lang="en-US" sz="2200" dirty="0" smtClean="0"/>
              <a:t> </a:t>
            </a:r>
            <a:r>
              <a:rPr lang="sr-Cyrl-RS" sz="2200" dirty="0" smtClean="0"/>
              <a:t>својих</a:t>
            </a:r>
            <a:r>
              <a:rPr lang="en-US" sz="2200" dirty="0" smtClean="0"/>
              <a:t> </a:t>
            </a:r>
            <a:r>
              <a:rPr lang="sr-Cyrl-RS" sz="2200" dirty="0" smtClean="0"/>
              <a:t>потреба</a:t>
            </a:r>
            <a:r>
              <a:rPr lang="en-US" sz="2200" dirty="0" smtClean="0"/>
              <a:t>.</a:t>
            </a:r>
            <a:endParaRPr lang="sr-Cyrl-RS" sz="2200" dirty="0" smtClean="0"/>
          </a:p>
          <a:p>
            <a:r>
              <a:rPr lang="sr-Cyrl-RS" sz="2200" dirty="0" smtClean="0"/>
              <a:t>Вредновање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рангирање</a:t>
            </a:r>
            <a:r>
              <a:rPr lang="en-US" sz="2200" dirty="0" smtClean="0"/>
              <a:t> </a:t>
            </a:r>
            <a:r>
              <a:rPr lang="sr-Cyrl-RS" sz="2200" dirty="0" smtClean="0"/>
              <a:t>достављених</a:t>
            </a:r>
            <a:r>
              <a:rPr lang="en-US" sz="2200" dirty="0" smtClean="0"/>
              <a:t> </a:t>
            </a:r>
            <a:r>
              <a:rPr lang="sr-Cyrl-RS" sz="2200" dirty="0" smtClean="0"/>
              <a:t>понуда</a:t>
            </a:r>
            <a:r>
              <a:rPr lang="en-US" sz="2200" dirty="0" smtClean="0"/>
              <a:t> </a:t>
            </a:r>
            <a:r>
              <a:rPr lang="sr-Cyrl-RS" sz="2200" dirty="0" smtClean="0"/>
              <a:t>обавља Комисија</a:t>
            </a:r>
            <a:r>
              <a:rPr lang="en-US" sz="2200" dirty="0" smtClean="0"/>
              <a:t> </a:t>
            </a:r>
            <a:r>
              <a:rPr lang="sr-Cyrl-RS" sz="2200" dirty="0" smtClean="0"/>
              <a:t>наручиоца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складу</a:t>
            </a:r>
            <a:r>
              <a:rPr lang="en-US" sz="2200" dirty="0" smtClean="0"/>
              <a:t> </a:t>
            </a:r>
            <a:r>
              <a:rPr lang="sr-Cyrl-RS" sz="2200" dirty="0" smtClean="0"/>
              <a:t>са</a:t>
            </a:r>
            <a:r>
              <a:rPr lang="en-US" sz="2200" dirty="0" smtClean="0"/>
              <a:t> </a:t>
            </a:r>
            <a:r>
              <a:rPr lang="sr-Cyrl-RS" sz="2200" dirty="0" smtClean="0"/>
              <a:t>елементима</a:t>
            </a:r>
            <a:r>
              <a:rPr lang="en-US" sz="2200" dirty="0" smtClean="0"/>
              <a:t> </a:t>
            </a:r>
            <a:r>
              <a:rPr lang="sr-Cyrl-RS" sz="2200" dirty="0" smtClean="0"/>
              <a:t>критеријума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бројем</a:t>
            </a:r>
            <a:r>
              <a:rPr lang="en-US" sz="2200" dirty="0" smtClean="0"/>
              <a:t> </a:t>
            </a:r>
            <a:r>
              <a:rPr lang="sr-Cyrl-RS" sz="2200" dirty="0" smtClean="0"/>
              <a:t>пондера</a:t>
            </a:r>
            <a:r>
              <a:rPr lang="en-US" sz="2200" dirty="0" smtClean="0"/>
              <a:t> </a:t>
            </a:r>
            <a:r>
              <a:rPr lang="sr-Cyrl-RS" sz="2200" dirty="0" smtClean="0"/>
              <a:t>одређеним</a:t>
            </a:r>
            <a:r>
              <a:rPr lang="en-US" sz="2200" dirty="0" smtClean="0"/>
              <a:t> </a:t>
            </a:r>
            <a:r>
              <a:rPr lang="sr-Cyrl-RS" sz="2200" dirty="0" smtClean="0"/>
              <a:t>за</a:t>
            </a:r>
            <a:r>
              <a:rPr lang="en-US" sz="2200" dirty="0" smtClean="0"/>
              <a:t> </a:t>
            </a:r>
            <a:r>
              <a:rPr lang="sr-Cyrl-RS" sz="2200" dirty="0" smtClean="0"/>
              <a:t>сваки</a:t>
            </a:r>
            <a:r>
              <a:rPr lang="en-US" sz="2200" dirty="0" smtClean="0"/>
              <a:t> </a:t>
            </a:r>
            <a:r>
              <a:rPr lang="sr-Cyrl-RS" sz="2200" dirty="0" smtClean="0"/>
              <a:t>од</a:t>
            </a:r>
            <a:r>
              <a:rPr lang="en-US" sz="2200" dirty="0" smtClean="0"/>
              <a:t> </a:t>
            </a:r>
            <a:r>
              <a:rPr lang="sr-Cyrl-RS" sz="2200" dirty="0" smtClean="0"/>
              <a:t>њих</a:t>
            </a:r>
            <a:r>
              <a:rPr lang="en-US" sz="2200" dirty="0" smtClean="0"/>
              <a:t>, </a:t>
            </a:r>
            <a:r>
              <a:rPr lang="sr-Cyrl-RS" sz="2200" dirty="0" smtClean="0"/>
              <a:t>како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т</a:t>
            </a:r>
            <a:r>
              <a:rPr lang="en-US" sz="2200" dirty="0" smtClean="0"/>
              <a:t>o </a:t>
            </a:r>
            <a:r>
              <a:rPr lang="sr-Cyrl-RS" sz="2200" dirty="0" smtClean="0"/>
              <a:t>дефинисано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к</a:t>
            </a:r>
            <a:r>
              <a:rPr lang="en-US" sz="2200" dirty="0" smtClean="0"/>
              <a:t>o</a:t>
            </a:r>
            <a:r>
              <a:rPr lang="sr-Cyrl-RS" sz="2200" dirty="0" smtClean="0"/>
              <a:t>нкурсној</a:t>
            </a:r>
            <a:r>
              <a:rPr lang="en-US" sz="2200" dirty="0" smtClean="0"/>
              <a:t> </a:t>
            </a:r>
            <a:r>
              <a:rPr lang="sr-Cyrl-RS" sz="2200" dirty="0" smtClean="0"/>
              <a:t>документацији</a:t>
            </a:r>
            <a:r>
              <a:rPr lang="en-US" sz="2200" dirty="0" smtClean="0"/>
              <a:t>.</a:t>
            </a:r>
            <a:endParaRPr lang="sr-Cyrl-RS" sz="2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Дефинисање критеријума</a:t>
            </a:r>
            <a:r>
              <a:rPr lang="en-US" dirty="0" smtClean="0"/>
              <a:t> </a:t>
            </a:r>
            <a:r>
              <a:rPr lang="sr-Cyrl-RS" dirty="0" smtClean="0"/>
              <a:t>за</a:t>
            </a:r>
            <a:r>
              <a:rPr lang="en-US" dirty="0" smtClean="0"/>
              <a:t> </a:t>
            </a:r>
            <a:r>
              <a:rPr lang="sr-Cyrl-RS" dirty="0" smtClean="0"/>
              <a:t>оцењивање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917"/>
            <a:ext cx="8363272" cy="4785395"/>
          </a:xfrm>
        </p:spPr>
        <p:txBody>
          <a:bodyPr>
            <a:noAutofit/>
          </a:bodyPr>
          <a:lstStyle/>
          <a:p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припреми</a:t>
            </a:r>
            <a:r>
              <a:rPr lang="en-US" sz="2200" dirty="0" smtClean="0"/>
              <a:t> </a:t>
            </a:r>
            <a:r>
              <a:rPr lang="sr-Cyrl-RS" sz="2200" dirty="0" smtClean="0"/>
              <a:t>конкурсне</a:t>
            </a:r>
            <a:r>
              <a:rPr lang="en-US" sz="2200" dirty="0" smtClean="0"/>
              <a:t> </a:t>
            </a:r>
            <a:r>
              <a:rPr lang="sr-Cyrl-RS" sz="2200" dirty="0" smtClean="0"/>
              <a:t>документације</a:t>
            </a:r>
            <a:r>
              <a:rPr lang="en-US" sz="2200" dirty="0" smtClean="0"/>
              <a:t>, </a:t>
            </a:r>
            <a:r>
              <a:rPr lang="sr-Cyrl-RS" sz="2200" dirty="0" smtClean="0"/>
              <a:t>здравствена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установа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дужна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уради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u="sng" dirty="0" smtClean="0"/>
              <a:t>процену</a:t>
            </a:r>
            <a:r>
              <a:rPr lang="en-US" sz="2200" u="sng" dirty="0" smtClean="0"/>
              <a:t> </a:t>
            </a:r>
            <a:r>
              <a:rPr lang="sr-Cyrl-RS" sz="2200" u="sng" dirty="0" smtClean="0"/>
              <a:t>вредности</a:t>
            </a:r>
            <a:r>
              <a:rPr lang="en-US" sz="2200" u="sng" dirty="0" smtClean="0"/>
              <a:t> </a:t>
            </a:r>
            <a:r>
              <a:rPr lang="sr-Cyrl-RS" sz="2200" u="sng" dirty="0" smtClean="0"/>
              <a:t>јавне</a:t>
            </a:r>
            <a:r>
              <a:rPr lang="en-US" sz="2200" u="sng" dirty="0" smtClean="0"/>
              <a:t> </a:t>
            </a:r>
            <a:r>
              <a:rPr lang="sr-Cyrl-RS" sz="2200" u="sng" dirty="0" smtClean="0"/>
              <a:t>набавке</a:t>
            </a:r>
            <a:r>
              <a:rPr lang="en-US" sz="2200" dirty="0" smtClean="0"/>
              <a:t>. </a:t>
            </a:r>
            <a:r>
              <a:rPr lang="sr-Cyrl-RS" sz="2200" dirty="0" smtClean="0"/>
              <a:t>Процена</a:t>
            </a:r>
            <a:r>
              <a:rPr lang="en-US" sz="2200" dirty="0" smtClean="0"/>
              <a:t> </a:t>
            </a:r>
            <a:r>
              <a:rPr lang="sr-Cyrl-RS" sz="2200" dirty="0" smtClean="0"/>
              <a:t>вредности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врши</a:t>
            </a:r>
            <a:r>
              <a:rPr lang="en-US" sz="2200" dirty="0" smtClean="0"/>
              <a:t> </a:t>
            </a:r>
            <a:r>
              <a:rPr lang="sr-Cyrl-RS" sz="2200" dirty="0" smtClean="0"/>
              <a:t>сабирањем</a:t>
            </a:r>
            <a:r>
              <a:rPr lang="en-US" sz="2200" dirty="0" smtClean="0"/>
              <a:t> </a:t>
            </a:r>
            <a:r>
              <a:rPr lang="sr-Cyrl-RS" sz="2200" dirty="0" smtClean="0"/>
              <a:t>укупних</a:t>
            </a:r>
            <a:r>
              <a:rPr lang="en-US" sz="2200" dirty="0" smtClean="0"/>
              <a:t> </a:t>
            </a:r>
            <a:r>
              <a:rPr lang="sr-Cyrl-RS" sz="2200" dirty="0" smtClean="0"/>
              <a:t>цена</a:t>
            </a:r>
            <a:r>
              <a:rPr lang="en-US" sz="2200" dirty="0" smtClean="0"/>
              <a:t> </a:t>
            </a:r>
            <a:r>
              <a:rPr lang="sr-Cyrl-RS" sz="2200" dirty="0" smtClean="0"/>
              <a:t>свих</a:t>
            </a:r>
            <a:r>
              <a:rPr lang="en-US" sz="2200" dirty="0" smtClean="0"/>
              <a:t> </a:t>
            </a:r>
            <a:r>
              <a:rPr lang="sr-Cyrl-RS" sz="2200" dirty="0" smtClean="0"/>
              <a:t>ставки</a:t>
            </a:r>
            <a:r>
              <a:rPr lang="en-US" sz="2200" dirty="0" smtClean="0"/>
              <a:t> </a:t>
            </a:r>
            <a:r>
              <a:rPr lang="sr-Cyrl-RS" sz="2200" dirty="0" smtClean="0"/>
              <a:t>које</a:t>
            </a:r>
            <a:r>
              <a:rPr lang="en-US" sz="2200" dirty="0" smtClean="0"/>
              <a:t> </a:t>
            </a:r>
            <a:r>
              <a:rPr lang="sr-Cyrl-RS" sz="2200" dirty="0" smtClean="0"/>
              <a:t>су</a:t>
            </a:r>
            <a:r>
              <a:rPr lang="en-US" sz="2200" dirty="0" smtClean="0"/>
              <a:t> </a:t>
            </a:r>
            <a:r>
              <a:rPr lang="sr-Cyrl-RS" sz="2200" dirty="0" smtClean="0"/>
              <a:t>наведене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спецификацији</a:t>
            </a:r>
            <a:r>
              <a:rPr lang="en-US" sz="2200" dirty="0" smtClean="0"/>
              <a:t>. </a:t>
            </a:r>
            <a:r>
              <a:rPr lang="sr-Cyrl-RS" sz="2200" dirty="0" smtClean="0"/>
              <a:t>То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веома</a:t>
            </a:r>
            <a:r>
              <a:rPr lang="en-US" sz="2200" dirty="0" smtClean="0"/>
              <a:t> </a:t>
            </a:r>
            <a:r>
              <a:rPr lang="sr-Cyrl-RS" sz="2200" dirty="0" smtClean="0"/>
              <a:t>битно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би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проверило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ли</a:t>
            </a:r>
            <a:r>
              <a:rPr lang="en-US" sz="2200" dirty="0" smtClean="0"/>
              <a:t> </a:t>
            </a:r>
            <a:r>
              <a:rPr lang="sr-Cyrl-RS" sz="2200" dirty="0" smtClean="0"/>
              <a:t>РЗЗО</a:t>
            </a:r>
            <a:r>
              <a:rPr lang="en-US" sz="2200" dirty="0" smtClean="0"/>
              <a:t> </a:t>
            </a:r>
            <a:r>
              <a:rPr lang="sr-Cyrl-RS" sz="2200" dirty="0" smtClean="0"/>
              <a:t>располаже</a:t>
            </a:r>
            <a:r>
              <a:rPr lang="en-US" sz="2200" dirty="0" smtClean="0"/>
              <a:t> </a:t>
            </a:r>
            <a:r>
              <a:rPr lang="sr-Cyrl-RS" sz="2200" dirty="0" smtClean="0"/>
              <a:t>датим</a:t>
            </a:r>
            <a:r>
              <a:rPr lang="en-US" sz="2200" dirty="0" smtClean="0"/>
              <a:t> </a:t>
            </a:r>
            <a:r>
              <a:rPr lang="sr-Cyrl-RS" sz="2200" dirty="0" smtClean="0"/>
              <a:t>средствима</a:t>
            </a:r>
            <a:r>
              <a:rPr lang="en-US" sz="2200" dirty="0" smtClean="0"/>
              <a:t>, </a:t>
            </a:r>
            <a:r>
              <a:rPr lang="sr-Cyrl-RS" sz="2200" dirty="0" smtClean="0"/>
              <a:t>односно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ли</a:t>
            </a:r>
            <a:r>
              <a:rPr lang="en-US" sz="2200" dirty="0" smtClean="0"/>
              <a:t> </a:t>
            </a:r>
            <a:r>
              <a:rPr lang="sr-Cyrl-RS" sz="2200" dirty="0" smtClean="0"/>
              <a:t>ће</a:t>
            </a:r>
            <a:r>
              <a:rPr lang="en-US" sz="2200" dirty="0" smtClean="0"/>
              <a:t> </a:t>
            </a:r>
            <a:r>
              <a:rPr lang="sr-Cyrl-RS" sz="2200" dirty="0" smtClean="0"/>
              <a:t>бити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стању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испуни</a:t>
            </a:r>
            <a:r>
              <a:rPr lang="en-US" sz="2200" dirty="0" smtClean="0"/>
              <a:t> </a:t>
            </a:r>
            <a:r>
              <a:rPr lang="sr-Cyrl-RS" sz="2200" dirty="0" smtClean="0"/>
              <a:t>уговорне</a:t>
            </a:r>
            <a:r>
              <a:rPr lang="en-US" sz="2200" dirty="0" smtClean="0"/>
              <a:t> </a:t>
            </a:r>
            <a:r>
              <a:rPr lang="sr-Cyrl-RS" sz="2200" dirty="0" smtClean="0"/>
              <a:t>обавезе</a:t>
            </a:r>
            <a:r>
              <a:rPr lang="en-US" sz="2200" dirty="0" smtClean="0"/>
              <a:t> </a:t>
            </a:r>
            <a:r>
              <a:rPr lang="sr-Cyrl-RS" sz="2200" dirty="0" smtClean="0"/>
              <a:t>према</a:t>
            </a:r>
            <a:r>
              <a:rPr lang="en-US" sz="2200" dirty="0" smtClean="0"/>
              <a:t> </a:t>
            </a:r>
            <a:r>
              <a:rPr lang="sr-Cyrl-RS" sz="2200" dirty="0" smtClean="0"/>
              <a:t>понуђачу</a:t>
            </a:r>
            <a:r>
              <a:rPr lang="en-US" sz="2200" dirty="0" smtClean="0"/>
              <a:t> </a:t>
            </a:r>
            <a:r>
              <a:rPr lang="sr-Cyrl-RS" sz="2200" dirty="0" smtClean="0"/>
              <a:t>који</a:t>
            </a:r>
            <a:r>
              <a:rPr lang="en-US" sz="2200" dirty="0" smtClean="0"/>
              <a:t> </a:t>
            </a:r>
            <a:r>
              <a:rPr lang="sr-Cyrl-RS" sz="2200" dirty="0" smtClean="0"/>
              <a:t>испуни</a:t>
            </a:r>
            <a:r>
              <a:rPr lang="en-US" sz="2200" dirty="0" smtClean="0"/>
              <a:t> </a:t>
            </a:r>
            <a:r>
              <a:rPr lang="sr-Cyrl-RS" sz="2200" dirty="0" smtClean="0"/>
              <a:t>све</a:t>
            </a:r>
            <a:r>
              <a:rPr lang="en-US" sz="2200" dirty="0" smtClean="0"/>
              <a:t> </a:t>
            </a:r>
            <a:r>
              <a:rPr lang="sr-Cyrl-RS" sz="2200" dirty="0" smtClean="0"/>
              <a:t>услове</a:t>
            </a:r>
            <a:r>
              <a:rPr lang="en-US" sz="2200" dirty="0" smtClean="0"/>
              <a:t>. </a:t>
            </a:r>
            <a:endParaRPr lang="sr-Cyrl-RS" sz="2200" dirty="0" smtClean="0"/>
          </a:p>
          <a:p>
            <a:r>
              <a:rPr lang="sr-Cyrl-RS" sz="2200" dirty="0" smtClean="0"/>
              <a:t>Здравствена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установа</a:t>
            </a:r>
            <a:r>
              <a:rPr lang="en-US" sz="2200" dirty="0" smtClean="0"/>
              <a:t> </a:t>
            </a:r>
            <a:r>
              <a:rPr lang="sr-Cyrl-RS" sz="2200" dirty="0" smtClean="0"/>
              <a:t>не</a:t>
            </a:r>
            <a:r>
              <a:rPr lang="en-US" sz="2200" dirty="0" smtClean="0"/>
              <a:t> </a:t>
            </a:r>
            <a:r>
              <a:rPr lang="sr-Cyrl-RS" sz="2200" dirty="0" smtClean="0"/>
              <a:t>сме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распише</a:t>
            </a:r>
            <a:r>
              <a:rPr lang="en-US" sz="2200" dirty="0" smtClean="0"/>
              <a:t> </a:t>
            </a:r>
            <a:r>
              <a:rPr lang="sr-Cyrl-RS" sz="2200" dirty="0" smtClean="0"/>
              <a:t>јавну</a:t>
            </a:r>
            <a:r>
              <a:rPr lang="en-US" sz="2200" dirty="0" smtClean="0"/>
              <a:t> </a:t>
            </a:r>
            <a:r>
              <a:rPr lang="sr-Cyrl-RS" sz="2200" dirty="0" smtClean="0"/>
              <a:t>набавку</a:t>
            </a:r>
            <a:r>
              <a:rPr lang="en-US" sz="2200" dirty="0" smtClean="0"/>
              <a:t> </a:t>
            </a:r>
            <a:r>
              <a:rPr lang="sr-Cyrl-RS" sz="2200" dirty="0" smtClean="0"/>
              <a:t>ако</a:t>
            </a:r>
            <a:r>
              <a:rPr lang="en-US" sz="2200" dirty="0" smtClean="0"/>
              <a:t> </a:t>
            </a:r>
            <a:r>
              <a:rPr lang="sr-Cyrl-RS" sz="2200" dirty="0" smtClean="0"/>
              <a:t>нема</a:t>
            </a:r>
            <a:r>
              <a:rPr lang="en-US" sz="2200" dirty="0" smtClean="0"/>
              <a:t> </a:t>
            </a:r>
            <a:r>
              <a:rPr lang="sr-Cyrl-RS" sz="2200" dirty="0" smtClean="0"/>
              <a:t>потребну</a:t>
            </a:r>
            <a:r>
              <a:rPr lang="en-US" sz="2200" dirty="0" smtClean="0"/>
              <a:t> </a:t>
            </a:r>
            <a:r>
              <a:rPr lang="sr-Cyrl-RS" sz="2200" dirty="0" smtClean="0"/>
              <a:t>количину</a:t>
            </a:r>
            <a:r>
              <a:rPr lang="en-US" sz="2200" dirty="0" smtClean="0"/>
              <a:t> </a:t>
            </a:r>
            <a:r>
              <a:rPr lang="sr-Cyrl-RS" sz="2200" dirty="0" smtClean="0"/>
              <a:t>новца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буџету</a:t>
            </a:r>
            <a:r>
              <a:rPr lang="en-US" sz="2200" dirty="0" smtClean="0"/>
              <a:t>, </a:t>
            </a:r>
            <a:r>
              <a:rPr lang="sr-Cyrl-RS" sz="2200" dirty="0" smtClean="0"/>
              <a:t>тако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понуде</a:t>
            </a:r>
            <a:r>
              <a:rPr lang="en-US" sz="2200" dirty="0" smtClean="0"/>
              <a:t> </a:t>
            </a:r>
            <a:r>
              <a:rPr lang="sr-Cyrl-RS" sz="2200" dirty="0" smtClean="0"/>
              <a:t>које</a:t>
            </a:r>
            <a:r>
              <a:rPr lang="en-US" sz="2200" dirty="0" smtClean="0"/>
              <a:t> </a:t>
            </a:r>
            <a:r>
              <a:rPr lang="sr-Cyrl-RS" sz="2200" dirty="0" smtClean="0"/>
              <a:t>пристигну</a:t>
            </a:r>
            <a:r>
              <a:rPr lang="en-US" sz="2200" dirty="0" smtClean="0"/>
              <a:t> </a:t>
            </a:r>
            <a:r>
              <a:rPr lang="sr-Cyrl-RS" sz="2200" dirty="0" smtClean="0"/>
              <a:t>морају</a:t>
            </a:r>
            <a:r>
              <a:rPr lang="en-US" sz="2200" dirty="0" smtClean="0"/>
              <a:t> </a:t>
            </a:r>
            <a:r>
              <a:rPr lang="sr-Cyrl-RS" sz="2200" dirty="0" smtClean="0"/>
              <a:t>имати</a:t>
            </a:r>
            <a:r>
              <a:rPr lang="en-US" sz="2200" dirty="0" smtClean="0"/>
              <a:t> </a:t>
            </a:r>
            <a:r>
              <a:rPr lang="sr-Cyrl-RS" sz="2200" dirty="0" smtClean="0"/>
              <a:t>нижу</a:t>
            </a:r>
            <a:r>
              <a:rPr lang="en-US" sz="2200" dirty="0" smtClean="0"/>
              <a:t> </a:t>
            </a:r>
            <a:r>
              <a:rPr lang="sr-Cyrl-RS" sz="2200" dirty="0" smtClean="0"/>
              <a:t>цене</a:t>
            </a:r>
            <a:r>
              <a:rPr lang="en-US" sz="2200" dirty="0" smtClean="0"/>
              <a:t> </a:t>
            </a:r>
            <a:r>
              <a:rPr lang="sr-Cyrl-RS" sz="2200" dirty="0" smtClean="0"/>
              <a:t>од</a:t>
            </a:r>
            <a:r>
              <a:rPr lang="en-US" sz="2200" dirty="0" smtClean="0"/>
              <a:t> </a:t>
            </a:r>
            <a:r>
              <a:rPr lang="sr-Cyrl-RS" sz="2200" dirty="0" smtClean="0"/>
              <a:t>процењене</a:t>
            </a:r>
            <a:r>
              <a:rPr lang="en-US" sz="2200" dirty="0" smtClean="0"/>
              <a:t> </a:t>
            </a:r>
            <a:r>
              <a:rPr lang="sr-Cyrl-RS" sz="2200" dirty="0" smtClean="0"/>
              <a:t>вредности</a:t>
            </a:r>
            <a:r>
              <a:rPr lang="en-US" sz="2200" dirty="0" smtClean="0"/>
              <a:t>,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би</a:t>
            </a:r>
            <a:r>
              <a:rPr lang="en-US" sz="2200" dirty="0" smtClean="0"/>
              <a:t> </a:t>
            </a:r>
            <a:r>
              <a:rPr lang="sr-Cyrl-RS" sz="2200" dirty="0" smtClean="0"/>
              <a:t>биле</a:t>
            </a:r>
            <a:r>
              <a:rPr lang="en-US" sz="2200" dirty="0" smtClean="0"/>
              <a:t> </a:t>
            </a:r>
            <a:r>
              <a:rPr lang="sr-Cyrl-RS" sz="2200" dirty="0" smtClean="0"/>
              <a:t>прихватљиве</a:t>
            </a:r>
            <a:r>
              <a:rPr lang="en-US" sz="2200" dirty="0" smtClean="0"/>
              <a:t>. </a:t>
            </a:r>
            <a:r>
              <a:rPr lang="sr-Cyrl-RS" sz="2200" dirty="0" smtClean="0"/>
              <a:t>Уколико</a:t>
            </a:r>
            <a:r>
              <a:rPr lang="en-US" sz="2200" dirty="0" smtClean="0"/>
              <a:t> </a:t>
            </a:r>
            <a:r>
              <a:rPr lang="sr-Cyrl-RS" sz="2200" dirty="0" smtClean="0"/>
              <a:t>цена</a:t>
            </a:r>
            <a:r>
              <a:rPr lang="en-US" sz="2200" dirty="0" smtClean="0"/>
              <a:t> </a:t>
            </a:r>
            <a:r>
              <a:rPr lang="sr-Cyrl-RS" sz="2200" dirty="0" smtClean="0"/>
              <a:t>свих</a:t>
            </a:r>
            <a:r>
              <a:rPr lang="en-US" sz="2200" dirty="0" smtClean="0"/>
              <a:t> </a:t>
            </a:r>
            <a:r>
              <a:rPr lang="sr-Cyrl-RS" sz="2200" dirty="0" smtClean="0"/>
              <a:t>пристиглих</a:t>
            </a:r>
            <a:r>
              <a:rPr lang="en-US" sz="2200" dirty="0" smtClean="0"/>
              <a:t> </a:t>
            </a:r>
            <a:r>
              <a:rPr lang="sr-Cyrl-RS" sz="2200" dirty="0" smtClean="0"/>
              <a:t>понуда</a:t>
            </a:r>
            <a:r>
              <a:rPr lang="en-US" sz="2200" dirty="0" smtClean="0"/>
              <a:t> </a:t>
            </a:r>
            <a:r>
              <a:rPr lang="sr-Cyrl-RS" sz="2200" dirty="0" smtClean="0"/>
              <a:t>премаши</a:t>
            </a:r>
            <a:r>
              <a:rPr lang="en-US" sz="2200" dirty="0" smtClean="0"/>
              <a:t> </a:t>
            </a:r>
            <a:r>
              <a:rPr lang="sr-Cyrl-RS" sz="2200" dirty="0" smtClean="0"/>
              <a:t>процењену</a:t>
            </a:r>
            <a:r>
              <a:rPr lang="en-US" sz="2200" dirty="0" smtClean="0"/>
              <a:t> </a:t>
            </a:r>
            <a:r>
              <a:rPr lang="sr-Cyrl-RS" sz="2200" dirty="0" smtClean="0"/>
              <a:t>вредност (при чему цене нису тржишно упоредиве)</a:t>
            </a:r>
            <a:r>
              <a:rPr lang="en-US" sz="2200" dirty="0" smtClean="0"/>
              <a:t>, </a:t>
            </a:r>
            <a:r>
              <a:rPr lang="sr-Cyrl-RS" sz="2200" dirty="0" smtClean="0"/>
              <a:t>јавна</a:t>
            </a:r>
            <a:r>
              <a:rPr lang="en-US" sz="2200" dirty="0" smtClean="0"/>
              <a:t> </a:t>
            </a:r>
            <a:r>
              <a:rPr lang="sr-Cyrl-RS" sz="2200" dirty="0" smtClean="0"/>
              <a:t>набавка</a:t>
            </a:r>
            <a:r>
              <a:rPr lang="en-US" sz="2200" dirty="0" smtClean="0"/>
              <a:t> </a:t>
            </a:r>
            <a:r>
              <a:rPr lang="sr-Cyrl-RS" sz="2200" dirty="0" smtClean="0"/>
              <a:t>се</a:t>
            </a:r>
            <a:r>
              <a:rPr lang="en-US" sz="2200" dirty="0" smtClean="0"/>
              <a:t> </a:t>
            </a:r>
            <a:r>
              <a:rPr lang="sr-Cyrl-RS" sz="2200" dirty="0" smtClean="0"/>
              <a:t>поништава</a:t>
            </a:r>
            <a:r>
              <a:rPr lang="en-US" sz="2200" dirty="0" smtClean="0"/>
              <a:t>! </a:t>
            </a:r>
            <a:endParaRPr lang="en-US" sz="2200" dirty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Набавка лекова у приватној пракси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err="1"/>
              <a:t>Апотеке</a:t>
            </a:r>
            <a:r>
              <a:rPr lang="en-US" sz="2200" dirty="0"/>
              <a:t> </a:t>
            </a:r>
            <a:r>
              <a:rPr lang="en-US" sz="2200" dirty="0" err="1"/>
              <a:t>основане</a:t>
            </a:r>
            <a:r>
              <a:rPr lang="en-US" sz="2200" dirty="0"/>
              <a:t> </a:t>
            </a:r>
            <a:r>
              <a:rPr lang="en-US" sz="2200" dirty="0" err="1"/>
              <a:t>као</a:t>
            </a:r>
            <a:r>
              <a:rPr lang="en-US" sz="2200" dirty="0"/>
              <a:t> </a:t>
            </a:r>
            <a:r>
              <a:rPr lang="en-US" sz="2200" dirty="0" err="1"/>
              <a:t>приватна</a:t>
            </a:r>
            <a:r>
              <a:rPr lang="en-US" sz="2200" dirty="0"/>
              <a:t> </a:t>
            </a:r>
            <a:r>
              <a:rPr lang="en-US" sz="2200" dirty="0" err="1" smtClean="0"/>
              <a:t>пракс</a:t>
            </a:r>
            <a:r>
              <a:rPr lang="sr-Cyrl-RS" sz="2200" dirty="0"/>
              <a:t>а</a:t>
            </a:r>
            <a:r>
              <a:rPr lang="en-US" sz="2200" dirty="0" smtClean="0"/>
              <a:t> </a:t>
            </a:r>
            <a:r>
              <a:rPr lang="en-US" sz="2200" dirty="0" err="1" smtClean="0"/>
              <a:t>потребне</a:t>
            </a:r>
            <a:r>
              <a:rPr lang="en-US" sz="2200" dirty="0" smtClean="0"/>
              <a:t> </a:t>
            </a:r>
            <a:r>
              <a:rPr lang="en-US" sz="2200" dirty="0" err="1"/>
              <a:t>лекове</a:t>
            </a:r>
            <a:r>
              <a:rPr lang="en-US" sz="2200" dirty="0"/>
              <a:t> и </a:t>
            </a:r>
            <a:r>
              <a:rPr lang="en-US" sz="2200" dirty="0" err="1"/>
              <a:t>медицинска</a:t>
            </a:r>
            <a:r>
              <a:rPr lang="en-US" sz="2200" dirty="0"/>
              <a:t> </a:t>
            </a:r>
            <a:r>
              <a:rPr lang="en-US" sz="2200" dirty="0" err="1"/>
              <a:t>средства</a:t>
            </a:r>
            <a:r>
              <a:rPr lang="en-US" sz="2200" dirty="0"/>
              <a:t>, </a:t>
            </a:r>
            <a:r>
              <a:rPr lang="en-US" sz="2200" dirty="0" err="1"/>
              <a:t>као</a:t>
            </a:r>
            <a:r>
              <a:rPr lang="en-US" sz="2200" dirty="0"/>
              <a:t> и </a:t>
            </a:r>
            <a:r>
              <a:rPr lang="en-US" sz="2200" dirty="0" err="1"/>
              <a:t>друге</a:t>
            </a:r>
            <a:r>
              <a:rPr lang="en-US" sz="2200" dirty="0"/>
              <a:t> </a:t>
            </a:r>
            <a:r>
              <a:rPr lang="en-US" sz="2200" dirty="0" err="1"/>
              <a:t>производе</a:t>
            </a:r>
            <a:r>
              <a:rPr lang="en-US" sz="2200" dirty="0"/>
              <a:t>, </a:t>
            </a:r>
            <a:r>
              <a:rPr lang="en-US" sz="2200" dirty="0" err="1" smtClean="0"/>
              <a:t>обезбеђују</a:t>
            </a:r>
            <a:r>
              <a:rPr lang="en-US" sz="2200" dirty="0" smtClean="0"/>
              <a:t> </a:t>
            </a:r>
            <a:r>
              <a:rPr lang="en-US" sz="2200" dirty="0" err="1"/>
              <a:t>без</a:t>
            </a:r>
            <a:r>
              <a:rPr lang="en-US" sz="2200" dirty="0"/>
              <a:t> </a:t>
            </a:r>
            <a:r>
              <a:rPr lang="en-US" sz="2200" dirty="0" err="1"/>
              <a:t>процеса</a:t>
            </a:r>
            <a:r>
              <a:rPr lang="en-US" sz="2200" dirty="0"/>
              <a:t> </a:t>
            </a:r>
            <a:r>
              <a:rPr lang="en-US" sz="2200" dirty="0" err="1"/>
              <a:t>јавних</a:t>
            </a:r>
            <a:r>
              <a:rPr lang="en-US" sz="2200" dirty="0"/>
              <a:t> </a:t>
            </a:r>
            <a:r>
              <a:rPr lang="en-US" sz="2200" dirty="0" err="1"/>
              <a:t>набавки</a:t>
            </a:r>
            <a:r>
              <a:rPr lang="en-US" sz="2200" dirty="0"/>
              <a:t>, </a:t>
            </a:r>
            <a:r>
              <a:rPr lang="en-US" sz="2200" dirty="0" err="1"/>
              <a:t>склапајући</a:t>
            </a:r>
            <a:r>
              <a:rPr lang="en-US" sz="2200" dirty="0"/>
              <a:t> </a:t>
            </a:r>
            <a:r>
              <a:rPr lang="en-US" sz="2200" dirty="0" err="1"/>
              <a:t>одговарајуће</a:t>
            </a:r>
            <a:r>
              <a:rPr lang="en-US" sz="2200" dirty="0"/>
              <a:t> </a:t>
            </a:r>
            <a:r>
              <a:rPr lang="en-US" sz="2200" dirty="0" err="1"/>
              <a:t>уговоре</a:t>
            </a:r>
            <a:r>
              <a:rPr lang="en-US" sz="2200" dirty="0"/>
              <a:t> </a:t>
            </a:r>
            <a:r>
              <a:rPr lang="en-US" sz="2200" dirty="0" err="1"/>
              <a:t>директно</a:t>
            </a:r>
            <a:r>
              <a:rPr lang="en-US" sz="2200" dirty="0"/>
              <a:t> </a:t>
            </a:r>
            <a:r>
              <a:rPr lang="en-US" sz="2200" dirty="0" err="1"/>
              <a:t>са</a:t>
            </a:r>
            <a:r>
              <a:rPr lang="en-US" sz="2200" dirty="0"/>
              <a:t> </a:t>
            </a:r>
            <a:r>
              <a:rPr lang="en-US" sz="2200" dirty="0" err="1" smtClean="0"/>
              <a:t>веледрогеријама</a:t>
            </a:r>
            <a:r>
              <a:rPr lang="en-US" sz="2200" dirty="0" smtClean="0"/>
              <a:t>. </a:t>
            </a:r>
            <a:endParaRPr lang="sr-Cyrl-RS" sz="2200" dirty="0" smtClean="0"/>
          </a:p>
          <a:p>
            <a:r>
              <a:rPr lang="en-US" sz="2200" dirty="0" err="1" smtClean="0"/>
              <a:t>Одлука</a:t>
            </a:r>
            <a:r>
              <a:rPr lang="en-US" sz="2200" dirty="0" smtClean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одређени</a:t>
            </a:r>
            <a:r>
              <a:rPr lang="en-US" sz="2200" dirty="0"/>
              <a:t> </a:t>
            </a:r>
            <a:r>
              <a:rPr lang="en-US" sz="2200" dirty="0" err="1"/>
              <a:t>производ</a:t>
            </a:r>
            <a:r>
              <a:rPr lang="en-US" sz="2200" dirty="0"/>
              <a:t> </a:t>
            </a:r>
            <a:r>
              <a:rPr lang="en-US" sz="2200" dirty="0" err="1"/>
              <a:t>поручи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 smtClean="0"/>
              <a:t>веле</a:t>
            </a:r>
            <a:r>
              <a:rPr lang="sr-Cyrl-RS" sz="2200" dirty="0" smtClean="0"/>
              <a:t>дрогерије</a:t>
            </a:r>
            <a:r>
              <a:rPr lang="en-US" sz="2200" dirty="0" smtClean="0"/>
              <a:t> </a:t>
            </a:r>
            <a:r>
              <a:rPr lang="en-US" sz="2200" dirty="0" err="1"/>
              <a:t>може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донети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основу</a:t>
            </a:r>
            <a:r>
              <a:rPr lang="en-US" sz="2200" dirty="0"/>
              <a:t> </a:t>
            </a:r>
            <a:r>
              <a:rPr lang="en-US" sz="2200" dirty="0" err="1"/>
              <a:t>рутинске</a:t>
            </a:r>
            <a:r>
              <a:rPr lang="en-US" sz="2200" dirty="0"/>
              <a:t> </a:t>
            </a:r>
            <a:r>
              <a:rPr lang="en-US" sz="2200" dirty="0" err="1"/>
              <a:t>провере</a:t>
            </a:r>
            <a:r>
              <a:rPr lang="en-US" sz="2200" dirty="0"/>
              <a:t> </a:t>
            </a:r>
            <a:r>
              <a:rPr lang="en-US" sz="2200" dirty="0" err="1"/>
              <a:t>стања</a:t>
            </a:r>
            <a:r>
              <a:rPr lang="en-US" sz="2200" dirty="0"/>
              <a:t> </a:t>
            </a:r>
            <a:r>
              <a:rPr lang="en-US" sz="2200" dirty="0" err="1"/>
              <a:t>тог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 у </a:t>
            </a:r>
            <a:r>
              <a:rPr lang="en-US" sz="2200" dirty="0" err="1"/>
              <a:t>залихама</a:t>
            </a:r>
            <a:r>
              <a:rPr lang="en-US" sz="2200" dirty="0"/>
              <a:t> (</a:t>
            </a:r>
            <a:r>
              <a:rPr lang="en-US" sz="2200" dirty="0" err="1"/>
              <a:t>нпр</a:t>
            </a:r>
            <a:r>
              <a:rPr lang="en-US" sz="2200" dirty="0"/>
              <a:t>: </a:t>
            </a:r>
            <a:r>
              <a:rPr lang="en-US" sz="2200" dirty="0" err="1"/>
              <a:t>мала</a:t>
            </a:r>
            <a:r>
              <a:rPr lang="en-US" sz="2200" dirty="0"/>
              <a:t> </a:t>
            </a:r>
            <a:r>
              <a:rPr lang="en-US" sz="2200" dirty="0" err="1"/>
              <a:t>количина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има</a:t>
            </a:r>
            <a:r>
              <a:rPr lang="en-US" sz="2200" dirty="0"/>
              <a:t> </a:t>
            </a:r>
            <a:r>
              <a:rPr lang="en-US" sz="2200" dirty="0" err="1"/>
              <a:t>велику</a:t>
            </a:r>
            <a:r>
              <a:rPr lang="en-US" sz="2200" dirty="0"/>
              <a:t> </a:t>
            </a:r>
            <a:r>
              <a:rPr lang="en-US" sz="2200" dirty="0" err="1"/>
              <a:t>потражњу</a:t>
            </a:r>
            <a:r>
              <a:rPr lang="en-US" sz="2200" dirty="0"/>
              <a:t>), </a:t>
            </a:r>
            <a:r>
              <a:rPr lang="en-US" sz="2200" dirty="0" err="1"/>
              <a:t>затим</a:t>
            </a:r>
            <a:r>
              <a:rPr lang="en-US" sz="2200" dirty="0"/>
              <a:t>, </a:t>
            </a:r>
            <a:r>
              <a:rPr lang="en-US" sz="2200" dirty="0" err="1"/>
              <a:t>праћењем</a:t>
            </a:r>
            <a:r>
              <a:rPr lang="en-US" sz="2200" dirty="0"/>
              <a:t> </a:t>
            </a:r>
            <a:r>
              <a:rPr lang="en-US" sz="2200" dirty="0" err="1"/>
              <a:t>промета</a:t>
            </a:r>
            <a:r>
              <a:rPr lang="en-US" sz="2200" dirty="0"/>
              <a:t> </a:t>
            </a:r>
            <a:r>
              <a:rPr lang="en-US" sz="2200" dirty="0" err="1"/>
              <a:t>током</a:t>
            </a:r>
            <a:r>
              <a:rPr lang="en-US" sz="2200" dirty="0"/>
              <a:t> </a:t>
            </a:r>
            <a:r>
              <a:rPr lang="en-US" sz="2200" dirty="0" err="1"/>
              <a:t>одређеног</a:t>
            </a:r>
            <a:r>
              <a:rPr lang="en-US" sz="2200" dirty="0"/>
              <a:t> </a:t>
            </a:r>
            <a:r>
              <a:rPr lang="en-US" sz="2200" dirty="0" err="1"/>
              <a:t>претходног</a:t>
            </a:r>
            <a:r>
              <a:rPr lang="en-US" sz="2200" dirty="0"/>
              <a:t> </a:t>
            </a:r>
            <a:r>
              <a:rPr lang="en-US" sz="2200" dirty="0" err="1"/>
              <a:t>периода</a:t>
            </a:r>
            <a:r>
              <a:rPr lang="en-US" sz="2200" dirty="0"/>
              <a:t> (</a:t>
            </a:r>
            <a:r>
              <a:rPr lang="en-US" sz="2200" dirty="0" err="1"/>
              <a:t>нпр</a:t>
            </a:r>
            <a:r>
              <a:rPr lang="en-US" sz="2200" dirty="0"/>
              <a:t>. </a:t>
            </a:r>
            <a:r>
              <a:rPr lang="en-US" sz="2200" dirty="0" err="1"/>
              <a:t>претходног</a:t>
            </a:r>
            <a:r>
              <a:rPr lang="en-US" sz="2200" dirty="0"/>
              <a:t> </a:t>
            </a:r>
            <a:r>
              <a:rPr lang="en-US" sz="2200" dirty="0" err="1"/>
              <a:t>дана</a:t>
            </a:r>
            <a:r>
              <a:rPr lang="en-US" sz="2200" dirty="0"/>
              <a:t>, </a:t>
            </a:r>
            <a:r>
              <a:rPr lang="en-US" sz="2200" dirty="0" err="1"/>
              <a:t>месеца</a:t>
            </a:r>
            <a:r>
              <a:rPr lang="en-US" sz="2200" dirty="0"/>
              <a:t>) </a:t>
            </a:r>
            <a:r>
              <a:rPr lang="en-US" sz="2200" dirty="0" err="1"/>
              <a:t>или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основу</a:t>
            </a:r>
            <a:r>
              <a:rPr lang="en-US" sz="2200" dirty="0"/>
              <a:t> </a:t>
            </a:r>
            <a:r>
              <a:rPr lang="en-US" sz="2200" dirty="0" err="1"/>
              <a:t>захтева</a:t>
            </a:r>
            <a:r>
              <a:rPr lang="en-US" sz="2200" dirty="0"/>
              <a:t> </a:t>
            </a:r>
            <a:r>
              <a:rPr lang="en-US" sz="2200" dirty="0" err="1"/>
              <a:t>пацијента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производом</a:t>
            </a:r>
            <a:r>
              <a:rPr lang="en-US" sz="2200" dirty="0"/>
              <a:t> </a:t>
            </a:r>
            <a:r>
              <a:rPr lang="en-US" sz="2200" dirty="0" err="1"/>
              <a:t>кога</a:t>
            </a:r>
            <a:r>
              <a:rPr lang="en-US" sz="2200" dirty="0"/>
              <a:t> </a:t>
            </a:r>
            <a:r>
              <a:rPr lang="en-US" sz="2200" dirty="0" err="1"/>
              <a:t>нема</a:t>
            </a:r>
            <a:r>
              <a:rPr lang="en-US" sz="2200" dirty="0"/>
              <a:t> у </a:t>
            </a:r>
            <a:r>
              <a:rPr lang="en-US" sz="2200" dirty="0" err="1"/>
              <a:t>залихама</a:t>
            </a:r>
            <a:r>
              <a:rPr lang="en-US" sz="2200" dirty="0"/>
              <a:t> (</a:t>
            </a:r>
            <a:r>
              <a:rPr lang="en-US" sz="2200" dirty="0" err="1"/>
              <a:t>нпр</a:t>
            </a:r>
            <a:r>
              <a:rPr lang="en-US" sz="2200" dirty="0"/>
              <a:t>: </a:t>
            </a:r>
            <a:r>
              <a:rPr lang="en-US" sz="2200" dirty="0" err="1"/>
              <a:t>лек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јако</a:t>
            </a:r>
            <a:r>
              <a:rPr lang="en-US" sz="2200" dirty="0"/>
              <a:t> </a:t>
            </a:r>
            <a:r>
              <a:rPr lang="en-US" sz="2200" dirty="0" err="1"/>
              <a:t>ретко</a:t>
            </a:r>
            <a:r>
              <a:rPr lang="en-US" sz="2200" dirty="0"/>
              <a:t> </a:t>
            </a:r>
            <a:r>
              <a:rPr lang="en-US" sz="2200" dirty="0" err="1"/>
              <a:t>тражи</a:t>
            </a:r>
            <a:r>
              <a:rPr lang="en-US" sz="2200" dirty="0"/>
              <a:t>, </a:t>
            </a:r>
            <a:r>
              <a:rPr lang="en-US" sz="2200" dirty="0" err="1"/>
              <a:t>па</a:t>
            </a:r>
            <a:r>
              <a:rPr lang="en-US" sz="2200" dirty="0"/>
              <a:t> </a:t>
            </a:r>
            <a:r>
              <a:rPr lang="en-US" sz="2200" dirty="0" err="1"/>
              <a:t>нема</a:t>
            </a:r>
            <a:r>
              <a:rPr lang="en-US" sz="2200" dirty="0"/>
              <a:t> </a:t>
            </a:r>
            <a:r>
              <a:rPr lang="en-US" sz="2200" dirty="0" err="1"/>
              <a:t>разлога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стално</a:t>
            </a:r>
            <a:r>
              <a:rPr lang="en-US" sz="2200" dirty="0"/>
              <a:t> </a:t>
            </a:r>
            <a:r>
              <a:rPr lang="en-US" sz="2200" dirty="0" err="1"/>
              <a:t>налази</a:t>
            </a:r>
            <a:r>
              <a:rPr lang="en-US" sz="2200" dirty="0"/>
              <a:t> у </a:t>
            </a:r>
            <a:r>
              <a:rPr lang="en-US" sz="2200" dirty="0" err="1"/>
              <a:t>залихама</a:t>
            </a:r>
            <a:r>
              <a:rPr lang="en-US" sz="2200" dirty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sr-Cyrl-RS" dirty="0" smtClean="0"/>
              <a:t>Набавка лекова у приватној пракси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51917"/>
            <a:ext cx="8640960" cy="4929411"/>
          </a:xfrm>
        </p:spPr>
        <p:txBody>
          <a:bodyPr>
            <a:noAutofit/>
          </a:bodyPr>
          <a:lstStyle/>
          <a:p>
            <a:r>
              <a:rPr lang="en-US" sz="2200" dirty="0" err="1"/>
              <a:t>Компјутерски</a:t>
            </a:r>
            <a:r>
              <a:rPr lang="en-US" sz="2200" dirty="0"/>
              <a:t> </a:t>
            </a:r>
            <a:r>
              <a:rPr lang="en-US" sz="2200" dirty="0" err="1"/>
              <a:t>програми</a:t>
            </a:r>
            <a:r>
              <a:rPr lang="en-US" sz="2200" dirty="0"/>
              <a:t> у </a:t>
            </a:r>
            <a:r>
              <a:rPr lang="en-US" sz="2200" dirty="0" err="1"/>
              <a:t>апотекама</a:t>
            </a:r>
            <a:r>
              <a:rPr lang="en-US" sz="2200" dirty="0"/>
              <a:t> </a:t>
            </a:r>
            <a:r>
              <a:rPr lang="en-US" sz="2200" dirty="0" err="1"/>
              <a:t>олакшавају</a:t>
            </a:r>
            <a:r>
              <a:rPr lang="en-US" sz="2200" dirty="0"/>
              <a:t> и </a:t>
            </a:r>
            <a:r>
              <a:rPr lang="en-US" sz="2200" dirty="0" err="1"/>
              <a:t>убрзавају</a:t>
            </a:r>
            <a:r>
              <a:rPr lang="en-US" sz="2200" dirty="0"/>
              <a:t> </a:t>
            </a:r>
            <a:r>
              <a:rPr lang="en-US" sz="2200" dirty="0" err="1"/>
              <a:t>преглед</a:t>
            </a:r>
            <a:r>
              <a:rPr lang="en-US" sz="2200" dirty="0"/>
              <a:t> </a:t>
            </a:r>
            <a:r>
              <a:rPr lang="en-US" sz="2200" dirty="0" err="1"/>
              <a:t>промета</a:t>
            </a:r>
            <a:r>
              <a:rPr lang="en-US" sz="2200" dirty="0"/>
              <a:t> у </a:t>
            </a:r>
            <a:r>
              <a:rPr lang="en-US" sz="2200" dirty="0" err="1"/>
              <a:t>апотеци</a:t>
            </a:r>
            <a:r>
              <a:rPr lang="en-US" sz="2200" dirty="0"/>
              <a:t>, </a:t>
            </a:r>
            <a:r>
              <a:rPr lang="en-US" sz="2200" dirty="0" err="1"/>
              <a:t>као</a:t>
            </a:r>
            <a:r>
              <a:rPr lang="en-US" sz="2200" dirty="0"/>
              <a:t> и </a:t>
            </a:r>
            <a:r>
              <a:rPr lang="en-US" sz="2200" dirty="0" err="1"/>
              <a:t>преглед</a:t>
            </a:r>
            <a:r>
              <a:rPr lang="en-US" sz="2200" dirty="0"/>
              <a:t> </a:t>
            </a:r>
            <a:r>
              <a:rPr lang="en-US" sz="2200" dirty="0" err="1"/>
              <a:t>тренутних</a:t>
            </a:r>
            <a:r>
              <a:rPr lang="en-US" sz="2200" dirty="0"/>
              <a:t> </a:t>
            </a:r>
            <a:r>
              <a:rPr lang="en-US" sz="2200" dirty="0" err="1"/>
              <a:t>залиха</a:t>
            </a:r>
            <a:r>
              <a:rPr lang="en-US" sz="2200" dirty="0"/>
              <a:t>, </a:t>
            </a:r>
            <a:r>
              <a:rPr lang="en-US" sz="2200" dirty="0" err="1"/>
              <a:t>тако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фармацеут</a:t>
            </a:r>
            <a:r>
              <a:rPr lang="en-US" sz="2200" dirty="0"/>
              <a:t> </a:t>
            </a:r>
            <a:r>
              <a:rPr lang="en-US" sz="2200" dirty="0" err="1"/>
              <a:t>лако</a:t>
            </a:r>
            <a:r>
              <a:rPr lang="en-US" sz="2200" dirty="0"/>
              <a:t> </a:t>
            </a:r>
            <a:r>
              <a:rPr lang="en-US" sz="2200" dirty="0" err="1"/>
              <a:t>може</a:t>
            </a:r>
            <a:r>
              <a:rPr lang="en-US" sz="2200" dirty="0"/>
              <a:t> </a:t>
            </a:r>
            <a:r>
              <a:rPr lang="en-US" sz="2200" dirty="0" err="1"/>
              <a:t>видети</a:t>
            </a:r>
            <a:r>
              <a:rPr lang="en-US" sz="2200" dirty="0"/>
              <a:t> </a:t>
            </a:r>
            <a:r>
              <a:rPr lang="en-US" sz="2200" dirty="0" err="1"/>
              <a:t>шта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издато</a:t>
            </a:r>
            <a:r>
              <a:rPr lang="en-US" sz="2200" dirty="0"/>
              <a:t>/</a:t>
            </a:r>
            <a:r>
              <a:rPr lang="en-US" sz="2200" dirty="0" err="1"/>
              <a:t>продато</a:t>
            </a:r>
            <a:r>
              <a:rPr lang="en-US" sz="2200" dirty="0"/>
              <a:t> </a:t>
            </a:r>
            <a:r>
              <a:rPr lang="en-US" sz="2200" dirty="0" err="1"/>
              <a:t>претходног</a:t>
            </a:r>
            <a:r>
              <a:rPr lang="en-US" sz="2200" dirty="0"/>
              <a:t> </a:t>
            </a:r>
            <a:r>
              <a:rPr lang="en-US" sz="2200" dirty="0" err="1"/>
              <a:t>дана</a:t>
            </a:r>
            <a:r>
              <a:rPr lang="en-US" sz="2200" dirty="0"/>
              <a:t>, </a:t>
            </a:r>
            <a:r>
              <a:rPr lang="en-US" sz="2200" dirty="0" err="1"/>
              <a:t>или</a:t>
            </a:r>
            <a:r>
              <a:rPr lang="en-US" sz="2200" dirty="0"/>
              <a:t> </a:t>
            </a:r>
            <a:r>
              <a:rPr lang="en-US" sz="2200" dirty="0" err="1"/>
              <a:t>претходних</a:t>
            </a:r>
            <a:r>
              <a:rPr lang="en-US" sz="2200" dirty="0"/>
              <a:t> </a:t>
            </a:r>
            <a:r>
              <a:rPr lang="en-US" sz="2200" dirty="0" err="1"/>
              <a:t>неколико</a:t>
            </a:r>
            <a:r>
              <a:rPr lang="en-US" sz="2200" dirty="0"/>
              <a:t> </a:t>
            </a:r>
            <a:r>
              <a:rPr lang="en-US" sz="2200" dirty="0" err="1"/>
              <a:t>дана</a:t>
            </a:r>
            <a:r>
              <a:rPr lang="en-US" sz="2200" dirty="0"/>
              <a:t>, </a:t>
            </a:r>
            <a:r>
              <a:rPr lang="en-US" sz="2200" dirty="0" err="1"/>
              <a:t>као</a:t>
            </a:r>
            <a:r>
              <a:rPr lang="en-US" sz="2200" dirty="0"/>
              <a:t> и </a:t>
            </a:r>
            <a:r>
              <a:rPr lang="en-US" sz="2200" dirty="0" err="1"/>
              <a:t>расположиве</a:t>
            </a:r>
            <a:r>
              <a:rPr lang="en-US" sz="2200" dirty="0"/>
              <a:t> </a:t>
            </a:r>
            <a:r>
              <a:rPr lang="en-US" sz="2200" dirty="0" err="1"/>
              <a:t>количине</a:t>
            </a:r>
            <a:r>
              <a:rPr lang="en-US" sz="2200" dirty="0"/>
              <a:t> </a:t>
            </a:r>
            <a:r>
              <a:rPr lang="en-US" sz="2200" dirty="0" err="1"/>
              <a:t>свих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 у </a:t>
            </a:r>
            <a:r>
              <a:rPr lang="en-US" sz="2200" dirty="0" err="1"/>
              <a:t>апотеци</a:t>
            </a:r>
            <a:r>
              <a:rPr lang="en-US" sz="2200" dirty="0"/>
              <a:t>. </a:t>
            </a:r>
            <a:endParaRPr lang="sr-Cyrl-RS" sz="2200" dirty="0" smtClean="0"/>
          </a:p>
          <a:p>
            <a:r>
              <a:rPr lang="en-US" sz="2200" dirty="0" err="1" smtClean="0"/>
              <a:t>Прегледом</a:t>
            </a:r>
            <a:r>
              <a:rPr lang="en-US" sz="2200" dirty="0" smtClean="0"/>
              <a:t> </a:t>
            </a:r>
            <a:r>
              <a:rPr lang="en-US" sz="2200" dirty="0" err="1"/>
              <a:t>залиха</a:t>
            </a:r>
            <a:r>
              <a:rPr lang="en-US" sz="2200" dirty="0"/>
              <a:t> и </a:t>
            </a:r>
            <a:r>
              <a:rPr lang="en-US" sz="2200" dirty="0" err="1"/>
              <a:t>промета</a:t>
            </a:r>
            <a:r>
              <a:rPr lang="en-US" sz="2200" dirty="0"/>
              <a:t> </a:t>
            </a:r>
            <a:r>
              <a:rPr lang="en-US" sz="2200" dirty="0" err="1"/>
              <a:t>формирају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листа</a:t>
            </a:r>
            <a:r>
              <a:rPr lang="en-US" sz="2200" dirty="0"/>
              <a:t> и </a:t>
            </a:r>
            <a:r>
              <a:rPr lang="en-US" sz="2200" dirty="0" err="1"/>
              <a:t>количина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поручују</a:t>
            </a:r>
            <a:r>
              <a:rPr lang="en-US" sz="2200" dirty="0"/>
              <a:t>. </a:t>
            </a:r>
            <a:r>
              <a:rPr lang="en-US" sz="2200" dirty="0" err="1"/>
              <a:t>Количина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, </a:t>
            </a:r>
            <a:r>
              <a:rPr lang="en-US" sz="2200" dirty="0" err="1"/>
              <a:t>односно</a:t>
            </a:r>
            <a:r>
              <a:rPr lang="en-US" sz="2200" dirty="0"/>
              <a:t> </a:t>
            </a:r>
            <a:r>
              <a:rPr lang="en-US" sz="2200" dirty="0" err="1"/>
              <a:t>број</a:t>
            </a:r>
            <a:r>
              <a:rPr lang="en-US" sz="2200" dirty="0"/>
              <a:t> </a:t>
            </a:r>
            <a:r>
              <a:rPr lang="en-US" sz="2200" dirty="0" err="1"/>
              <a:t>паковања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ће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поручивати</a:t>
            </a:r>
            <a:r>
              <a:rPr lang="en-US" sz="2200" dirty="0"/>
              <a:t> </a:t>
            </a:r>
            <a:r>
              <a:rPr lang="en-US" sz="2200" dirty="0" err="1"/>
              <a:t>зависи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/>
              <a:t>потражње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датим</a:t>
            </a:r>
            <a:r>
              <a:rPr lang="en-US" sz="2200" dirty="0"/>
              <a:t> </a:t>
            </a:r>
            <a:r>
              <a:rPr lang="en-US" sz="2200" dirty="0" err="1"/>
              <a:t>производом</a:t>
            </a:r>
            <a:r>
              <a:rPr lang="en-US" sz="2200" dirty="0"/>
              <a:t> у </a:t>
            </a:r>
            <a:r>
              <a:rPr lang="en-US" sz="2200" dirty="0" err="1"/>
              <a:t>апотеци</a:t>
            </a:r>
            <a:r>
              <a:rPr lang="en-US" sz="2200" dirty="0"/>
              <a:t>, </a:t>
            </a:r>
            <a:r>
              <a:rPr lang="en-US" sz="2200" dirty="0" err="1"/>
              <a:t>али</a:t>
            </a:r>
            <a:r>
              <a:rPr lang="en-US" sz="2200" dirty="0"/>
              <a:t> и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/>
              <a:t>рока</a:t>
            </a:r>
            <a:r>
              <a:rPr lang="en-US" sz="2200" dirty="0"/>
              <a:t> </a:t>
            </a:r>
            <a:r>
              <a:rPr lang="en-US" sz="2200" dirty="0" err="1"/>
              <a:t>трајања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. </a:t>
            </a:r>
            <a:r>
              <a:rPr lang="en-US" sz="2200" dirty="0" err="1"/>
              <a:t>Треба</a:t>
            </a:r>
            <a:r>
              <a:rPr lang="en-US" sz="2200" dirty="0"/>
              <a:t> </a:t>
            </a:r>
            <a:r>
              <a:rPr lang="en-US" sz="2200" dirty="0" err="1"/>
              <a:t>водити</a:t>
            </a:r>
            <a:r>
              <a:rPr lang="en-US" sz="2200" dirty="0"/>
              <a:t> </a:t>
            </a:r>
            <a:r>
              <a:rPr lang="en-US" sz="2200" dirty="0" err="1"/>
              <a:t>рачуна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производе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имају</a:t>
            </a:r>
            <a:r>
              <a:rPr lang="en-US" sz="2200" dirty="0"/>
              <a:t> </a:t>
            </a:r>
            <a:r>
              <a:rPr lang="en-US" sz="2200" dirty="0" err="1"/>
              <a:t>кратак</a:t>
            </a:r>
            <a:r>
              <a:rPr lang="en-US" sz="2200" dirty="0"/>
              <a:t> </a:t>
            </a:r>
            <a:r>
              <a:rPr lang="en-US" sz="2200" dirty="0" err="1"/>
              <a:t>рок</a:t>
            </a:r>
            <a:r>
              <a:rPr lang="en-US" sz="2200" dirty="0"/>
              <a:t> </a:t>
            </a:r>
            <a:r>
              <a:rPr lang="en-US" sz="2200" dirty="0" err="1"/>
              <a:t>трајања</a:t>
            </a:r>
            <a:r>
              <a:rPr lang="en-US" sz="2200" dirty="0"/>
              <a:t> (</a:t>
            </a:r>
            <a:r>
              <a:rPr lang="en-US" sz="2200" dirty="0" err="1"/>
              <a:t>нпр</a:t>
            </a:r>
            <a:r>
              <a:rPr lang="en-US" sz="2200" dirty="0"/>
              <a:t>. </a:t>
            </a:r>
            <a:r>
              <a:rPr lang="en-US" sz="2200" dirty="0" err="1"/>
              <a:t>храна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децу</a:t>
            </a:r>
            <a:r>
              <a:rPr lang="en-US" sz="2200" dirty="0"/>
              <a:t>) </a:t>
            </a:r>
            <a:r>
              <a:rPr lang="en-US" sz="2200" dirty="0" err="1"/>
              <a:t>не</a:t>
            </a:r>
            <a:r>
              <a:rPr lang="en-US" sz="2200" dirty="0"/>
              <a:t> </a:t>
            </a:r>
            <a:r>
              <a:rPr lang="en-US" sz="2200" dirty="0" err="1"/>
              <a:t>треба</a:t>
            </a:r>
            <a:r>
              <a:rPr lang="en-US" sz="2200" dirty="0"/>
              <a:t> </a:t>
            </a:r>
            <a:r>
              <a:rPr lang="en-US" sz="2200" dirty="0" err="1"/>
              <a:t>поручивати</a:t>
            </a:r>
            <a:r>
              <a:rPr lang="en-US" sz="2200" dirty="0"/>
              <a:t> у </a:t>
            </a:r>
            <a:r>
              <a:rPr lang="en-US" sz="2200" dirty="0" err="1"/>
              <a:t>великим</a:t>
            </a:r>
            <a:r>
              <a:rPr lang="en-US" sz="2200" dirty="0"/>
              <a:t> </a:t>
            </a:r>
            <a:r>
              <a:rPr lang="en-US" sz="2200" dirty="0" err="1"/>
              <a:t>количинама</a:t>
            </a:r>
            <a:r>
              <a:rPr lang="en-US" sz="2200" dirty="0"/>
              <a:t>.</a:t>
            </a:r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Набавка лекова у приватној пракси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496944" cy="4641379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200" dirty="0" err="1" smtClean="0"/>
              <a:t>Процес</a:t>
            </a:r>
            <a:r>
              <a:rPr lang="en-US" sz="2200" dirty="0" smtClean="0"/>
              <a:t> </a:t>
            </a:r>
            <a:r>
              <a:rPr lang="en-US" sz="2200" dirty="0" err="1" smtClean="0"/>
              <a:t>поручивања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обавља</a:t>
            </a:r>
            <a:r>
              <a:rPr lang="en-US" sz="2200" dirty="0" smtClean="0"/>
              <a:t> </a:t>
            </a:r>
            <a:r>
              <a:rPr lang="en-US" sz="2200" dirty="0" err="1" smtClean="0"/>
              <a:t>телефонским</a:t>
            </a:r>
            <a:r>
              <a:rPr lang="en-US" sz="2200" dirty="0" smtClean="0"/>
              <a:t> </a:t>
            </a:r>
            <a:r>
              <a:rPr lang="en-US" sz="2200" dirty="0" err="1" smtClean="0"/>
              <a:t>путем</a:t>
            </a:r>
            <a:r>
              <a:rPr lang="en-US" sz="2200" dirty="0" smtClean="0"/>
              <a:t>, </a:t>
            </a:r>
            <a:r>
              <a:rPr lang="en-US" sz="2200" dirty="0" err="1" smtClean="0"/>
              <a:t>односно</a:t>
            </a:r>
            <a:r>
              <a:rPr lang="en-US" sz="2200" dirty="0" smtClean="0"/>
              <a:t> </a:t>
            </a:r>
            <a:r>
              <a:rPr lang="en-US" sz="2200" dirty="0" err="1" smtClean="0"/>
              <a:t>разговором</a:t>
            </a:r>
            <a:r>
              <a:rPr lang="en-US" sz="2200" dirty="0" smtClean="0"/>
              <a:t> </a:t>
            </a:r>
            <a:r>
              <a:rPr lang="en-US" sz="2200" dirty="0" err="1" smtClean="0"/>
              <a:t>са</a:t>
            </a:r>
            <a:r>
              <a:rPr lang="en-US" sz="2200" dirty="0" smtClean="0"/>
              <a:t> </a:t>
            </a:r>
            <a:r>
              <a:rPr lang="en-US" sz="2200" dirty="0" err="1" smtClean="0"/>
              <a:t>референтом</a:t>
            </a:r>
            <a:r>
              <a:rPr lang="en-US" sz="2200" dirty="0" smtClean="0"/>
              <a:t> </a:t>
            </a:r>
            <a:r>
              <a:rPr lang="en-US" sz="2200" dirty="0" err="1" smtClean="0"/>
              <a:t>велепродаје</a:t>
            </a:r>
            <a:r>
              <a:rPr lang="en-US" sz="2200" dirty="0" smtClean="0"/>
              <a:t> </a:t>
            </a:r>
            <a:r>
              <a:rPr lang="en-US" sz="2200" dirty="0" err="1" smtClean="0"/>
              <a:t>са</a:t>
            </a:r>
            <a:r>
              <a:rPr lang="en-US" sz="2200" dirty="0" smtClean="0"/>
              <a:t> </a:t>
            </a:r>
            <a:r>
              <a:rPr lang="en-US" sz="2200" dirty="0" err="1" smtClean="0"/>
              <a:t>којом</a:t>
            </a:r>
            <a:r>
              <a:rPr lang="en-US" sz="2200" dirty="0" smtClean="0"/>
              <a:t> </a:t>
            </a:r>
            <a:r>
              <a:rPr lang="en-US" sz="2200" dirty="0" err="1" smtClean="0"/>
              <a:t>апотека</a:t>
            </a:r>
            <a:r>
              <a:rPr lang="en-US" sz="2200" dirty="0" smtClean="0"/>
              <a:t> </a:t>
            </a:r>
            <a:r>
              <a:rPr lang="en-US" sz="2200" dirty="0" err="1" smtClean="0"/>
              <a:t>сарађује</a:t>
            </a:r>
            <a:r>
              <a:rPr lang="en-US" sz="2200" dirty="0" smtClean="0"/>
              <a:t>. </a:t>
            </a:r>
            <a:r>
              <a:rPr lang="en-US" sz="2200" dirty="0" err="1" smtClean="0"/>
              <a:t>Поручивање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производа</a:t>
            </a:r>
            <a:r>
              <a:rPr lang="en-US" sz="2200" dirty="0" smtClean="0"/>
              <a:t> </a:t>
            </a:r>
            <a:r>
              <a:rPr lang="en-US" sz="2200" dirty="0" err="1" smtClean="0"/>
              <a:t>може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вршити</a:t>
            </a:r>
            <a:r>
              <a:rPr lang="en-US" sz="2200" dirty="0" smtClean="0"/>
              <a:t> и </a:t>
            </a:r>
            <a:r>
              <a:rPr lang="en-US" sz="2200" dirty="0" err="1" smtClean="0"/>
              <a:t>електронским</a:t>
            </a:r>
            <a:r>
              <a:rPr lang="en-US" sz="2200" dirty="0" smtClean="0"/>
              <a:t> </a:t>
            </a:r>
            <a:r>
              <a:rPr lang="en-US" sz="2200" dirty="0" err="1" smtClean="0"/>
              <a:t>путем</a:t>
            </a:r>
            <a:r>
              <a:rPr lang="en-US" sz="2200" dirty="0" smtClean="0"/>
              <a:t>, </a:t>
            </a:r>
            <a:r>
              <a:rPr lang="en-US" sz="2200" dirty="0" err="1" smtClean="0"/>
              <a:t>али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у </a:t>
            </a:r>
            <a:r>
              <a:rPr lang="en-US" sz="2200" dirty="0" err="1" smtClean="0"/>
              <a:t>радној</a:t>
            </a:r>
            <a:r>
              <a:rPr lang="en-US" sz="2200" dirty="0" smtClean="0"/>
              <a:t> </a:t>
            </a:r>
            <a:r>
              <a:rPr lang="en-US" sz="2200" dirty="0" err="1" smtClean="0"/>
              <a:t>пракси</a:t>
            </a:r>
            <a:r>
              <a:rPr lang="en-US" sz="2200" dirty="0" smtClean="0"/>
              <a:t> </a:t>
            </a:r>
            <a:r>
              <a:rPr lang="en-US" sz="2200" dirty="0" err="1" smtClean="0"/>
              <a:t>наше</a:t>
            </a:r>
            <a:r>
              <a:rPr lang="en-US" sz="2200" dirty="0" smtClean="0"/>
              <a:t> </a:t>
            </a:r>
            <a:r>
              <a:rPr lang="en-US" sz="2200" dirty="0" err="1" smtClean="0"/>
              <a:t>земље</a:t>
            </a:r>
            <a:r>
              <a:rPr lang="en-US" sz="2200" dirty="0" smtClean="0"/>
              <a:t> </a:t>
            </a:r>
            <a:r>
              <a:rPr lang="en-US" sz="2200" dirty="0" err="1" smtClean="0"/>
              <a:t>много</a:t>
            </a:r>
            <a:r>
              <a:rPr lang="en-US" sz="2200" dirty="0" smtClean="0"/>
              <a:t> </a:t>
            </a:r>
            <a:r>
              <a:rPr lang="en-US" sz="2200" dirty="0" err="1" smtClean="0"/>
              <a:t>заступљенији</a:t>
            </a:r>
            <a:r>
              <a:rPr lang="en-US" sz="2200" dirty="0" smtClean="0"/>
              <a:t> </a:t>
            </a:r>
            <a:r>
              <a:rPr lang="en-US" sz="2200" dirty="0" err="1" smtClean="0"/>
              <a:t>телефонски</a:t>
            </a:r>
            <a:r>
              <a:rPr lang="en-US" sz="2200" dirty="0" smtClean="0"/>
              <a:t> </a:t>
            </a:r>
            <a:r>
              <a:rPr lang="en-US" sz="2200" dirty="0" err="1" smtClean="0"/>
              <a:t>контакт</a:t>
            </a:r>
            <a:r>
              <a:rPr lang="en-US" sz="2200" dirty="0" smtClean="0"/>
              <a:t> </a:t>
            </a:r>
            <a:r>
              <a:rPr lang="en-US" sz="2200" dirty="0" err="1" smtClean="0"/>
              <a:t>са</a:t>
            </a:r>
            <a:r>
              <a:rPr lang="en-US" sz="2200" dirty="0" smtClean="0"/>
              <a:t> </a:t>
            </a:r>
            <a:r>
              <a:rPr lang="en-US" sz="2200" dirty="0" err="1" smtClean="0"/>
              <a:t>велепродајом</a:t>
            </a:r>
            <a:r>
              <a:rPr lang="en-US" sz="2200" dirty="0" smtClean="0"/>
              <a:t>.</a:t>
            </a:r>
            <a:endParaRPr lang="sr-Cyrl-RS" sz="2200" dirty="0" smtClean="0"/>
          </a:p>
          <a:p>
            <a:pPr>
              <a:lnSpc>
                <a:spcPct val="110000"/>
              </a:lnSpc>
            </a:pPr>
            <a:r>
              <a:rPr lang="en-US" sz="2200" dirty="0" err="1" smtClean="0"/>
              <a:t>Једна</a:t>
            </a:r>
            <a:r>
              <a:rPr lang="en-US" sz="2200" dirty="0" smtClean="0"/>
              <a:t> </a:t>
            </a:r>
            <a:r>
              <a:rPr lang="en-US" sz="2200" dirty="0" err="1" smtClean="0"/>
              <a:t>апотека</a:t>
            </a:r>
            <a:r>
              <a:rPr lang="en-US" sz="2200" dirty="0" smtClean="0"/>
              <a:t> </a:t>
            </a:r>
            <a:r>
              <a:rPr lang="en-US" sz="2200" dirty="0" err="1" smtClean="0"/>
              <a:t>најчешће</a:t>
            </a:r>
            <a:r>
              <a:rPr lang="en-US" sz="2200" dirty="0" smtClean="0"/>
              <a:t> </a:t>
            </a:r>
            <a:r>
              <a:rPr lang="en-US" sz="2200" dirty="0" err="1" smtClean="0"/>
              <a:t>сарађује</a:t>
            </a:r>
            <a:r>
              <a:rPr lang="en-US" sz="2200" dirty="0" smtClean="0"/>
              <a:t> </a:t>
            </a:r>
            <a:r>
              <a:rPr lang="en-US" sz="2200" dirty="0" err="1" smtClean="0"/>
              <a:t>са</a:t>
            </a:r>
            <a:r>
              <a:rPr lang="en-US" sz="2200" dirty="0" smtClean="0"/>
              <a:t> </a:t>
            </a:r>
            <a:r>
              <a:rPr lang="en-US" sz="2200" dirty="0" err="1" smtClean="0"/>
              <a:t>неколико</a:t>
            </a:r>
            <a:r>
              <a:rPr lang="en-US" sz="2200" dirty="0" smtClean="0"/>
              <a:t> </a:t>
            </a:r>
            <a:r>
              <a:rPr lang="en-US" sz="2200" dirty="0" err="1" smtClean="0"/>
              <a:t>велепродаја</a:t>
            </a:r>
            <a:r>
              <a:rPr lang="en-US" sz="2200" dirty="0" smtClean="0"/>
              <a:t>, </a:t>
            </a:r>
            <a:r>
              <a:rPr lang="en-US" sz="2200" dirty="0" err="1" smtClean="0"/>
              <a:t>како</a:t>
            </a:r>
            <a:r>
              <a:rPr lang="en-US" sz="2200" dirty="0" smtClean="0"/>
              <a:t> </a:t>
            </a:r>
            <a:r>
              <a:rPr lang="en-US" sz="2200" dirty="0" err="1" smtClean="0"/>
              <a:t>би</a:t>
            </a:r>
            <a:r>
              <a:rPr lang="en-US" sz="2200" dirty="0" smtClean="0"/>
              <a:t> </a:t>
            </a:r>
            <a:r>
              <a:rPr lang="en-US" sz="2200" dirty="0" err="1" smtClean="0"/>
              <a:t>обезбедила</a:t>
            </a:r>
            <a:r>
              <a:rPr lang="en-US" sz="2200" dirty="0" smtClean="0"/>
              <a:t> </a:t>
            </a:r>
            <a:r>
              <a:rPr lang="en-US" sz="2200" dirty="0" err="1" smtClean="0"/>
              <a:t>све</a:t>
            </a:r>
            <a:r>
              <a:rPr lang="en-US" sz="2200" dirty="0" smtClean="0"/>
              <a:t> </a:t>
            </a:r>
            <a:r>
              <a:rPr lang="en-US" sz="2200" dirty="0" err="1" smtClean="0"/>
              <a:t>потребне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производе</a:t>
            </a:r>
            <a:r>
              <a:rPr lang="en-US" sz="2200" dirty="0" smtClean="0"/>
              <a:t>. </a:t>
            </a:r>
            <a:r>
              <a:rPr lang="en-US" sz="2200" dirty="0" err="1" smtClean="0"/>
              <a:t>Код</a:t>
            </a:r>
            <a:r>
              <a:rPr lang="en-US" sz="2200" dirty="0" smtClean="0"/>
              <a:t> </a:t>
            </a:r>
            <a:r>
              <a:rPr lang="en-US" sz="2200" dirty="0" err="1" smtClean="0"/>
              <a:t>уобичајеног</a:t>
            </a:r>
            <a:r>
              <a:rPr lang="en-US" sz="2200" dirty="0" smtClean="0"/>
              <a:t> </a:t>
            </a:r>
            <a:r>
              <a:rPr lang="en-US" sz="2200" dirty="0" err="1" smtClean="0"/>
              <a:t>поручувања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производа</a:t>
            </a:r>
            <a:r>
              <a:rPr lang="en-US" sz="2200" dirty="0" smtClean="0"/>
              <a:t> </a:t>
            </a:r>
            <a:r>
              <a:rPr lang="en-US" sz="2200" dirty="0" err="1" smtClean="0"/>
              <a:t>брзина</a:t>
            </a:r>
            <a:r>
              <a:rPr lang="en-US" sz="2200" dirty="0" smtClean="0"/>
              <a:t> </a:t>
            </a:r>
            <a:r>
              <a:rPr lang="en-US" sz="2200" dirty="0" err="1" smtClean="0"/>
              <a:t>испоруке</a:t>
            </a:r>
            <a:r>
              <a:rPr lang="en-US" sz="2200" dirty="0" smtClean="0"/>
              <a:t> </a:t>
            </a:r>
            <a:r>
              <a:rPr lang="en-US" sz="2200" dirty="0" err="1" smtClean="0"/>
              <a:t>није</a:t>
            </a:r>
            <a:r>
              <a:rPr lang="en-US" sz="2200" dirty="0" smtClean="0"/>
              <a:t> </a:t>
            </a:r>
            <a:r>
              <a:rPr lang="en-US" sz="2200" dirty="0" err="1" smtClean="0"/>
              <a:t>од</a:t>
            </a:r>
            <a:r>
              <a:rPr lang="en-US" sz="2200" dirty="0" smtClean="0"/>
              <a:t> </a:t>
            </a:r>
            <a:r>
              <a:rPr lang="en-US" sz="2200" dirty="0" err="1" smtClean="0"/>
              <a:t>пресудног</a:t>
            </a:r>
            <a:r>
              <a:rPr lang="en-US" sz="2200" dirty="0" smtClean="0"/>
              <a:t> </a:t>
            </a:r>
            <a:r>
              <a:rPr lang="en-US" sz="2200" dirty="0" err="1" smtClean="0"/>
              <a:t>значаја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избор</a:t>
            </a:r>
            <a:r>
              <a:rPr lang="en-US" sz="2200" dirty="0" smtClean="0"/>
              <a:t> </a:t>
            </a:r>
            <a:r>
              <a:rPr lang="en-US" sz="2200" dirty="0" err="1" smtClean="0"/>
              <a:t>веледрогерије</a:t>
            </a:r>
            <a:r>
              <a:rPr lang="en-US" sz="2200" dirty="0" smtClean="0"/>
              <a:t>, </a:t>
            </a:r>
            <a:r>
              <a:rPr lang="en-US" sz="2200" dirty="0" err="1" smtClean="0"/>
              <a:t>мада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важна</a:t>
            </a:r>
            <a:r>
              <a:rPr lang="en-US" sz="2200" dirty="0" smtClean="0"/>
              <a:t>. </a:t>
            </a:r>
            <a:r>
              <a:rPr lang="en-US" sz="2200" dirty="0" err="1" smtClean="0"/>
              <a:t>Велепродаје</a:t>
            </a:r>
            <a:r>
              <a:rPr lang="en-US" sz="2200" dirty="0" smtClean="0"/>
              <a:t> </a:t>
            </a:r>
            <a:r>
              <a:rPr lang="en-US" sz="2200" dirty="0" err="1" smtClean="0"/>
              <a:t>које</a:t>
            </a:r>
            <a:r>
              <a:rPr lang="en-US" sz="2200" dirty="0" smtClean="0"/>
              <a:t> </a:t>
            </a:r>
            <a:r>
              <a:rPr lang="en-US" sz="2200" dirty="0" err="1" smtClean="0"/>
              <a:t>немају</a:t>
            </a:r>
            <a:r>
              <a:rPr lang="en-US" sz="2200" dirty="0" smtClean="0"/>
              <a:t> </a:t>
            </a:r>
            <a:r>
              <a:rPr lang="en-US" sz="2200" dirty="0" err="1" smtClean="0"/>
              <a:t>развијен</a:t>
            </a:r>
            <a:r>
              <a:rPr lang="en-US" sz="2200" dirty="0" smtClean="0"/>
              <a:t> </a:t>
            </a:r>
            <a:r>
              <a:rPr lang="en-US" sz="2200" dirty="0" err="1" smtClean="0"/>
              <a:t>систем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брзо</a:t>
            </a:r>
            <a:r>
              <a:rPr lang="en-US" sz="2200" dirty="0" smtClean="0"/>
              <a:t> и </a:t>
            </a:r>
            <a:r>
              <a:rPr lang="en-US" sz="2200" dirty="0" err="1" smtClean="0"/>
              <a:t>ефикасно</a:t>
            </a:r>
            <a:r>
              <a:rPr lang="en-US" sz="2200" dirty="0" smtClean="0"/>
              <a:t> </a:t>
            </a:r>
            <a:r>
              <a:rPr lang="en-US" sz="2200" dirty="0" err="1" smtClean="0"/>
              <a:t>снабдевање</a:t>
            </a:r>
            <a:r>
              <a:rPr lang="en-US" sz="2200" dirty="0" smtClean="0"/>
              <a:t> </a:t>
            </a:r>
            <a:r>
              <a:rPr lang="en-US" sz="2200" dirty="0" err="1" smtClean="0"/>
              <a:t>апотека</a:t>
            </a:r>
            <a:r>
              <a:rPr lang="en-US" sz="2200" dirty="0" smtClean="0"/>
              <a:t> </a:t>
            </a:r>
            <a:r>
              <a:rPr lang="en-US" sz="2200" dirty="0" err="1" smtClean="0"/>
              <a:t>имају</a:t>
            </a:r>
            <a:r>
              <a:rPr lang="en-US" sz="2200" dirty="0" smtClean="0"/>
              <a:t> </a:t>
            </a:r>
            <a:r>
              <a:rPr lang="en-US" sz="2200" dirty="0" err="1" smtClean="0"/>
              <a:t>мању</a:t>
            </a:r>
            <a:r>
              <a:rPr lang="en-US" sz="2200" dirty="0" smtClean="0"/>
              <a:t> </a:t>
            </a:r>
            <a:r>
              <a:rPr lang="en-US" sz="2200" dirty="0" err="1" smtClean="0"/>
              <a:t>конкурентност</a:t>
            </a:r>
            <a:r>
              <a:rPr lang="en-US" sz="2200" dirty="0" smtClean="0"/>
              <a:t>. </a:t>
            </a:r>
            <a:r>
              <a:rPr lang="en-US" sz="2200" dirty="0" err="1" smtClean="0"/>
              <a:t>Уколико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потребно</a:t>
            </a:r>
            <a:r>
              <a:rPr lang="en-US" sz="2200" dirty="0" smtClean="0"/>
              <a:t> </a:t>
            </a:r>
            <a:r>
              <a:rPr lang="en-US" sz="2200" dirty="0" err="1" smtClean="0"/>
              <a:t>хитно</a:t>
            </a:r>
            <a:r>
              <a:rPr lang="en-US" sz="2200" dirty="0" smtClean="0"/>
              <a:t> </a:t>
            </a:r>
            <a:r>
              <a:rPr lang="en-US" sz="2200" dirty="0" err="1" smtClean="0"/>
              <a:t>обезбедити</a:t>
            </a:r>
            <a:r>
              <a:rPr lang="en-US" sz="2200" dirty="0" smtClean="0"/>
              <a:t> </a:t>
            </a:r>
            <a:r>
              <a:rPr lang="en-US" sz="2200" dirty="0" err="1" smtClean="0"/>
              <a:t>лек</a:t>
            </a:r>
            <a:r>
              <a:rPr lang="en-US" sz="2200" dirty="0" smtClean="0"/>
              <a:t> </a:t>
            </a:r>
            <a:r>
              <a:rPr lang="en-US" sz="2200" dirty="0" err="1" smtClean="0"/>
              <a:t>или</a:t>
            </a:r>
            <a:r>
              <a:rPr lang="en-US" sz="2200" dirty="0" smtClean="0"/>
              <a:t> </a:t>
            </a:r>
            <a:r>
              <a:rPr lang="en-US" sz="2200" dirty="0" err="1" smtClean="0"/>
              <a:t>медицинско</a:t>
            </a:r>
            <a:r>
              <a:rPr lang="en-US" sz="2200" dirty="0" smtClean="0"/>
              <a:t> </a:t>
            </a:r>
            <a:r>
              <a:rPr lang="en-US" sz="2200" dirty="0" err="1" smtClean="0"/>
              <a:t>средство</a:t>
            </a:r>
            <a:r>
              <a:rPr lang="en-US" sz="2200" dirty="0" smtClean="0"/>
              <a:t>, </a:t>
            </a:r>
            <a:r>
              <a:rPr lang="en-US" sz="2200" dirty="0" err="1" smtClean="0"/>
              <a:t>бира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велепродаја</a:t>
            </a:r>
            <a:r>
              <a:rPr lang="en-US" sz="2200" dirty="0" smtClean="0"/>
              <a:t> </a:t>
            </a:r>
            <a:r>
              <a:rPr lang="en-US" sz="2200" dirty="0" err="1" smtClean="0"/>
              <a:t>која</a:t>
            </a:r>
            <a:r>
              <a:rPr lang="en-US" sz="2200" dirty="0" smtClean="0"/>
              <a:t> </a:t>
            </a:r>
            <a:r>
              <a:rPr lang="en-US" sz="2200" dirty="0" err="1" smtClean="0"/>
              <a:t>ће</a:t>
            </a:r>
            <a:r>
              <a:rPr lang="en-US" sz="2200" dirty="0" smtClean="0"/>
              <a:t> у </a:t>
            </a:r>
            <a:r>
              <a:rPr lang="en-US" sz="2200" dirty="0" err="1" smtClean="0"/>
              <a:t>најкраћем</a:t>
            </a:r>
            <a:r>
              <a:rPr lang="en-US" sz="2200" dirty="0" smtClean="0"/>
              <a:t> </a:t>
            </a:r>
            <a:r>
              <a:rPr lang="en-US" sz="2200" dirty="0" err="1" smtClean="0"/>
              <a:t>временском</a:t>
            </a:r>
            <a:r>
              <a:rPr lang="en-US" sz="2200" dirty="0" smtClean="0"/>
              <a:t> </a:t>
            </a:r>
            <a:r>
              <a:rPr lang="en-US" sz="2200" dirty="0" err="1" smtClean="0"/>
              <a:t>периоду</a:t>
            </a:r>
            <a:r>
              <a:rPr lang="en-US" sz="2200" dirty="0" smtClean="0"/>
              <a:t> </a:t>
            </a:r>
            <a:r>
              <a:rPr lang="en-US" sz="2200" dirty="0" err="1" smtClean="0"/>
              <a:t>доставити</a:t>
            </a:r>
            <a:r>
              <a:rPr lang="en-US" sz="2200" dirty="0" smtClean="0"/>
              <a:t> </a:t>
            </a:r>
            <a:r>
              <a:rPr lang="en-US" sz="2200" dirty="0" err="1" smtClean="0"/>
              <a:t>тражени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производ</a:t>
            </a:r>
            <a:r>
              <a:rPr lang="en-US" sz="2200" dirty="0" smtClean="0"/>
              <a:t>.</a:t>
            </a:r>
          </a:p>
          <a:p>
            <a:pPr>
              <a:lnSpc>
                <a:spcPct val="110000"/>
              </a:lnSpc>
            </a:pPr>
            <a:endParaRPr lang="en-US" sz="2200" dirty="0" smtClean="0"/>
          </a:p>
          <a:p>
            <a:pPr>
              <a:lnSpc>
                <a:spcPct val="110000"/>
              </a:lnSpc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Управљање</a:t>
            </a:r>
            <a:r>
              <a:rPr lang="en-US" dirty="0" smtClean="0"/>
              <a:t> </a:t>
            </a:r>
            <a:r>
              <a:rPr lang="sr-Cyrl-RS" dirty="0" smtClean="0"/>
              <a:t>снабдевањем</a:t>
            </a:r>
            <a:r>
              <a:rPr lang="en-US" dirty="0" smtClean="0"/>
              <a:t> </a:t>
            </a:r>
            <a:r>
              <a:rPr lang="sr-Cyrl-RS" dirty="0" smtClean="0"/>
              <a:t>лекова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>
            <a:normAutofit/>
          </a:bodyPr>
          <a:lstStyle/>
          <a:p>
            <a:r>
              <a:rPr lang="sr-Cyrl-RS" sz="2200" dirty="0" smtClean="0"/>
              <a:t>Управљање</a:t>
            </a:r>
            <a:r>
              <a:rPr lang="en-US" sz="2200" dirty="0" smtClean="0"/>
              <a:t> </a:t>
            </a:r>
            <a:r>
              <a:rPr lang="sr-Cyrl-RS" sz="2200" dirty="0" smtClean="0"/>
              <a:t>снабдевањем</a:t>
            </a:r>
            <a:r>
              <a:rPr lang="en-US" sz="2200" dirty="0" smtClean="0"/>
              <a:t> </a:t>
            </a:r>
            <a:r>
              <a:rPr lang="sr-Cyrl-RS" sz="2200" dirty="0" smtClean="0"/>
              <a:t>лекова</a:t>
            </a:r>
            <a:r>
              <a:rPr lang="en-US" sz="2200" dirty="0" smtClean="0"/>
              <a:t> </a:t>
            </a:r>
            <a:r>
              <a:rPr lang="sr-Cyrl-RS" sz="2200" dirty="0" smtClean="0"/>
              <a:t>је</a:t>
            </a:r>
            <a:r>
              <a:rPr lang="en-US" sz="2200" dirty="0" smtClean="0"/>
              <a:t> </a:t>
            </a:r>
            <a:r>
              <a:rPr lang="sr-Cyrl-RS" sz="2200" dirty="0" smtClean="0"/>
              <a:t>процес</a:t>
            </a:r>
            <a:r>
              <a:rPr lang="en-US" sz="2200" dirty="0" smtClean="0"/>
              <a:t> </a:t>
            </a:r>
            <a:r>
              <a:rPr lang="sr-Cyrl-RS" sz="2200" dirty="0" smtClean="0"/>
              <a:t>стратешког</a:t>
            </a:r>
            <a:r>
              <a:rPr lang="en-US" sz="2200" dirty="0" smtClean="0"/>
              <a:t> </a:t>
            </a:r>
            <a:r>
              <a:rPr lang="sr-Cyrl-RS" sz="2200" dirty="0" smtClean="0"/>
              <a:t>планирања</a:t>
            </a:r>
            <a:r>
              <a:rPr lang="en-US" sz="2200" dirty="0" smtClean="0"/>
              <a:t>, </a:t>
            </a:r>
            <a:r>
              <a:rPr lang="sr-Cyrl-RS" sz="2200" dirty="0" smtClean="0"/>
              <a:t>селекције</a:t>
            </a:r>
            <a:r>
              <a:rPr lang="en-US" sz="2200" dirty="0" smtClean="0"/>
              <a:t>, </a:t>
            </a:r>
            <a:r>
              <a:rPr lang="sr-Cyrl-RS" sz="2200" dirty="0" smtClean="0"/>
              <a:t>набавке</a:t>
            </a:r>
            <a:r>
              <a:rPr lang="en-US" sz="2200" dirty="0" smtClean="0"/>
              <a:t>, </a:t>
            </a:r>
            <a:r>
              <a:rPr lang="sr-Cyrl-RS" sz="2200" dirty="0" smtClean="0"/>
              <a:t>складиштења</a:t>
            </a:r>
            <a:r>
              <a:rPr lang="en-US" sz="2200" dirty="0" smtClean="0"/>
              <a:t>, </a:t>
            </a:r>
            <a:r>
              <a:rPr lang="sr-Cyrl-RS" sz="2200" dirty="0" smtClean="0"/>
              <a:t>транспорта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испоруке</a:t>
            </a:r>
            <a:r>
              <a:rPr lang="en-US" sz="2200" dirty="0" smtClean="0"/>
              <a:t> </a:t>
            </a:r>
            <a:r>
              <a:rPr lang="sr-Cyrl-RS" sz="2200" dirty="0" smtClean="0"/>
              <a:t>лекова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циљу</a:t>
            </a:r>
            <a:r>
              <a:rPr lang="en-US" sz="2200" dirty="0" smtClean="0"/>
              <a:t> </a:t>
            </a:r>
            <a:r>
              <a:rPr lang="sr-Cyrl-RS" sz="2200" dirty="0" smtClean="0"/>
              <a:t>обезбеђења</a:t>
            </a:r>
            <a:r>
              <a:rPr lang="en-US" sz="2200" dirty="0" smtClean="0"/>
              <a:t> </a:t>
            </a:r>
            <a:r>
              <a:rPr lang="sr-Cyrl-RS" sz="2200" dirty="0" smtClean="0"/>
              <a:t>потреба</a:t>
            </a:r>
            <a:r>
              <a:rPr lang="en-US" sz="2200" dirty="0" smtClean="0"/>
              <a:t> </a:t>
            </a:r>
            <a:r>
              <a:rPr lang="sr-Cyrl-RS" sz="2200" dirty="0" smtClean="0"/>
              <a:t>здравствених</a:t>
            </a:r>
            <a:r>
              <a:rPr lang="en-US" sz="2200" dirty="0" smtClean="0"/>
              <a:t> </a:t>
            </a:r>
            <a:r>
              <a:rPr lang="sr-Cyrl-RS" sz="2200" dirty="0" smtClean="0"/>
              <a:t>установа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пацијента</a:t>
            </a:r>
            <a:r>
              <a:rPr lang="en-US" sz="2200" dirty="0" smtClean="0"/>
              <a:t>. </a:t>
            </a:r>
            <a:r>
              <a:rPr lang="sr-Cyrl-RS" sz="2200" dirty="0" smtClean="0"/>
              <a:t>Пацијент</a:t>
            </a:r>
            <a:r>
              <a:rPr lang="en-US" sz="2200" dirty="0" smtClean="0"/>
              <a:t> </a:t>
            </a:r>
            <a:r>
              <a:rPr lang="sr-Cyrl-RS" sz="2200" dirty="0" smtClean="0"/>
              <a:t>мора</a:t>
            </a:r>
            <a:r>
              <a:rPr lang="en-US" sz="2200" dirty="0" smtClean="0"/>
              <a:t> </a:t>
            </a:r>
            <a:r>
              <a:rPr lang="sr-Cyrl-RS" sz="2200" dirty="0" smtClean="0"/>
              <a:t>да</a:t>
            </a:r>
            <a:r>
              <a:rPr lang="en-US" sz="2200" dirty="0" smtClean="0"/>
              <a:t> </a:t>
            </a:r>
            <a:r>
              <a:rPr lang="sr-Cyrl-RS" sz="2200" dirty="0" smtClean="0"/>
              <a:t>добије</a:t>
            </a:r>
            <a:r>
              <a:rPr lang="en-US" sz="2200" dirty="0" smtClean="0"/>
              <a:t> </a:t>
            </a:r>
            <a:r>
              <a:rPr lang="sr-Cyrl-RS" sz="2200" dirty="0" smtClean="0"/>
              <a:t>квалитетан</a:t>
            </a:r>
            <a:r>
              <a:rPr lang="en-US" sz="2200" dirty="0" smtClean="0"/>
              <a:t>, </a:t>
            </a:r>
            <a:r>
              <a:rPr lang="sr-Cyrl-RS" sz="2200" dirty="0" smtClean="0"/>
              <a:t>безбедан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ефикасан</a:t>
            </a:r>
            <a:r>
              <a:rPr lang="en-US" sz="2200" dirty="0" smtClean="0"/>
              <a:t> </a:t>
            </a:r>
            <a:r>
              <a:rPr lang="sr-Cyrl-RS" sz="2200" dirty="0" smtClean="0"/>
              <a:t>лек</a:t>
            </a:r>
            <a:r>
              <a:rPr lang="en-US" sz="2200" dirty="0" smtClean="0"/>
              <a:t> </a:t>
            </a:r>
            <a:r>
              <a:rPr lang="sr-Cyrl-RS" sz="2200" dirty="0" smtClean="0"/>
              <a:t>у</a:t>
            </a:r>
            <a:r>
              <a:rPr lang="en-US" sz="2200" dirty="0" smtClean="0"/>
              <a:t> </a:t>
            </a:r>
            <a:r>
              <a:rPr lang="sr-Cyrl-RS" sz="2200" dirty="0" smtClean="0"/>
              <a:t>право</a:t>
            </a:r>
            <a:r>
              <a:rPr lang="en-US" sz="2200" dirty="0" smtClean="0"/>
              <a:t> </a:t>
            </a:r>
            <a:r>
              <a:rPr lang="sr-Cyrl-RS" sz="2200" dirty="0" smtClean="0"/>
              <a:t>време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sr-Cyrl-RS" sz="2200" dirty="0" smtClean="0"/>
              <a:t>на</a:t>
            </a:r>
            <a:r>
              <a:rPr lang="en-US" sz="2200" dirty="0" smtClean="0"/>
              <a:t> </a:t>
            </a:r>
            <a:r>
              <a:rPr lang="sr-Cyrl-RS" sz="2200" dirty="0" smtClean="0"/>
              <a:t>правом</a:t>
            </a:r>
            <a:r>
              <a:rPr lang="en-US" sz="2200" dirty="0" smtClean="0"/>
              <a:t> </a:t>
            </a:r>
            <a:r>
              <a:rPr lang="sr-Cyrl-RS" sz="2200" dirty="0" smtClean="0"/>
              <a:t>месту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pic>
        <p:nvPicPr>
          <p:cNvPr id="4" name="Picture 3" descr="phar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181350"/>
            <a:ext cx="4762500" cy="3676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Набавка лекова у приватној пракси</a:t>
            </a:r>
            <a:endParaRPr lang="en-US" dirty="0"/>
          </a:p>
        </p:txBody>
      </p:sp>
      <p:pic>
        <p:nvPicPr>
          <p:cNvPr id="4" name="Content Placeholder 3" descr="Apoteka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0364" y="1600200"/>
            <a:ext cx="754327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Набавка лекова у приватној пракси</a:t>
            </a:r>
            <a:endParaRPr lang="en-US" dirty="0"/>
          </a:p>
        </p:txBody>
      </p:sp>
      <p:pic>
        <p:nvPicPr>
          <p:cNvPr id="4" name="Content Placeholder 3" descr="Apoteka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0364" y="1600200"/>
            <a:ext cx="754327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Набавка лекова у приватној пракси</a:t>
            </a:r>
            <a:endParaRPr lang="en-US" dirty="0"/>
          </a:p>
        </p:txBody>
      </p:sp>
      <p:pic>
        <p:nvPicPr>
          <p:cNvPr id="4" name="Content Placeholder 3" descr="Apoteka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0364" y="1600200"/>
            <a:ext cx="754327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Пријем</a:t>
            </a:r>
            <a:r>
              <a:rPr lang="en-US" dirty="0"/>
              <a:t> </a:t>
            </a:r>
            <a:r>
              <a:rPr lang="en-US" dirty="0" err="1" smtClean="0"/>
              <a:t>производа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200" dirty="0" err="1"/>
              <a:t>Након</a:t>
            </a:r>
            <a:r>
              <a:rPr lang="en-US" sz="2200" dirty="0"/>
              <a:t> </a:t>
            </a:r>
            <a:r>
              <a:rPr lang="en-US" sz="2200" dirty="0" err="1"/>
              <a:t>процеса</a:t>
            </a:r>
            <a:r>
              <a:rPr lang="en-US" sz="2200" dirty="0"/>
              <a:t> </a:t>
            </a:r>
            <a:r>
              <a:rPr lang="en-US" sz="2200" dirty="0" err="1"/>
              <a:t>поручивања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/>
              <a:t>велепродаје</a:t>
            </a:r>
            <a:r>
              <a:rPr lang="en-US" sz="2200" dirty="0"/>
              <a:t>, </a:t>
            </a:r>
            <a:r>
              <a:rPr lang="en-US" sz="2200" dirty="0" err="1"/>
              <a:t>следи</a:t>
            </a:r>
            <a:r>
              <a:rPr lang="en-US" sz="2200" dirty="0"/>
              <a:t> </a:t>
            </a:r>
            <a:r>
              <a:rPr lang="en-US" sz="2200" dirty="0" err="1"/>
              <a:t>процес</a:t>
            </a:r>
            <a:r>
              <a:rPr lang="en-US" sz="2200" dirty="0"/>
              <a:t> </a:t>
            </a:r>
            <a:r>
              <a:rPr lang="en-US" sz="2200" dirty="0" err="1"/>
              <a:t>пријема</a:t>
            </a:r>
            <a:r>
              <a:rPr lang="en-US" sz="2200" dirty="0"/>
              <a:t> </a:t>
            </a:r>
            <a:r>
              <a:rPr lang="en-US" sz="2200" dirty="0" err="1"/>
              <a:t>поручених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, </a:t>
            </a:r>
            <a:r>
              <a:rPr lang="en-US" sz="2200" dirty="0" err="1"/>
              <a:t>које</a:t>
            </a:r>
            <a:r>
              <a:rPr lang="en-US" sz="2200" dirty="0"/>
              <a:t> </a:t>
            </a:r>
            <a:r>
              <a:rPr lang="en-US" sz="2200" dirty="0" err="1"/>
              <a:t>велепродаја</a:t>
            </a:r>
            <a:r>
              <a:rPr lang="en-US" sz="2200" dirty="0"/>
              <a:t> </a:t>
            </a:r>
            <a:r>
              <a:rPr lang="en-US" sz="2200" dirty="0" err="1"/>
              <a:t>испоручује</a:t>
            </a:r>
            <a:r>
              <a:rPr lang="en-US" sz="2200" dirty="0"/>
              <a:t>, </a:t>
            </a:r>
            <a:r>
              <a:rPr lang="en-US" sz="2200" dirty="0" err="1"/>
              <a:t>најчешће</a:t>
            </a:r>
            <a:r>
              <a:rPr lang="en-US" sz="2200" dirty="0"/>
              <a:t> </a:t>
            </a:r>
            <a:r>
              <a:rPr lang="en-US" sz="2200" dirty="0" err="1"/>
              <a:t>истог</a:t>
            </a:r>
            <a:r>
              <a:rPr lang="en-US" sz="2200" dirty="0"/>
              <a:t> </a:t>
            </a:r>
            <a:r>
              <a:rPr lang="en-US" sz="2200" dirty="0" err="1"/>
              <a:t>дана</a:t>
            </a:r>
            <a:r>
              <a:rPr lang="en-US" sz="2200" dirty="0"/>
              <a:t> </a:t>
            </a:r>
            <a:r>
              <a:rPr lang="en-US" sz="2200" dirty="0" err="1"/>
              <a:t>када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производи</a:t>
            </a:r>
            <a:r>
              <a:rPr lang="en-US" sz="2200" dirty="0"/>
              <a:t> и </a:t>
            </a:r>
            <a:r>
              <a:rPr lang="en-US" sz="2200" dirty="0" err="1"/>
              <a:t>поручени</a:t>
            </a:r>
            <a:r>
              <a:rPr lang="en-US" sz="2200" dirty="0"/>
              <a:t>. </a:t>
            </a:r>
            <a:r>
              <a:rPr lang="en-US" sz="2200" dirty="0" err="1"/>
              <a:t>При</a:t>
            </a:r>
            <a:r>
              <a:rPr lang="en-US" sz="2200" dirty="0"/>
              <a:t> </a:t>
            </a:r>
            <a:r>
              <a:rPr lang="en-US" sz="2200" dirty="0" err="1"/>
              <a:t>испоруци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 </a:t>
            </a:r>
            <a:r>
              <a:rPr lang="en-US" sz="2200" dirty="0" err="1"/>
              <a:t>апотеци</a:t>
            </a:r>
            <a:r>
              <a:rPr lang="en-US" sz="2200" dirty="0"/>
              <a:t>, </a:t>
            </a:r>
            <a:r>
              <a:rPr lang="en-US" sz="2200" dirty="0" err="1"/>
              <a:t>велепродаја</a:t>
            </a:r>
            <a:r>
              <a:rPr lang="en-US" sz="2200" dirty="0"/>
              <a:t> </a:t>
            </a:r>
            <a:r>
              <a:rPr lang="en-US" sz="2200" dirty="0" err="1"/>
              <a:t>доставља</a:t>
            </a:r>
            <a:r>
              <a:rPr lang="en-US" sz="2200" dirty="0"/>
              <a:t> и </a:t>
            </a:r>
            <a:r>
              <a:rPr lang="en-US" sz="2200" dirty="0" err="1"/>
              <a:t>одговарајућу</a:t>
            </a:r>
            <a:r>
              <a:rPr lang="en-US" sz="2200" dirty="0"/>
              <a:t> </a:t>
            </a:r>
            <a:r>
              <a:rPr lang="en-US" sz="2200" dirty="0" err="1"/>
              <a:t>доставницу</a:t>
            </a:r>
            <a:r>
              <a:rPr lang="en-US" sz="2200" dirty="0"/>
              <a:t>/</a:t>
            </a:r>
            <a:r>
              <a:rPr lang="en-US" sz="2200" dirty="0" err="1"/>
              <a:t>фактуру</a:t>
            </a:r>
            <a:r>
              <a:rPr lang="en-US" sz="2200" dirty="0"/>
              <a:t>/</a:t>
            </a:r>
            <a:r>
              <a:rPr lang="en-US" sz="2200" dirty="0" err="1"/>
              <a:t>рачун</a:t>
            </a:r>
            <a:r>
              <a:rPr lang="en-US" sz="2200" dirty="0"/>
              <a:t> </a:t>
            </a:r>
            <a:r>
              <a:rPr lang="en-US" sz="2200" dirty="0" err="1"/>
              <a:t>која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даје</a:t>
            </a:r>
            <a:r>
              <a:rPr lang="en-US" sz="2200" dirty="0"/>
              <a:t> </a:t>
            </a:r>
            <a:r>
              <a:rPr lang="en-US" sz="2200" dirty="0" err="1"/>
              <a:t>одговорном</a:t>
            </a:r>
            <a:r>
              <a:rPr lang="en-US" sz="2200" dirty="0"/>
              <a:t> </a:t>
            </a:r>
            <a:r>
              <a:rPr lang="en-US" sz="2200" dirty="0" err="1"/>
              <a:t>фармацеуту</a:t>
            </a:r>
            <a:r>
              <a:rPr lang="en-US" sz="2200" dirty="0"/>
              <a:t> у </a:t>
            </a:r>
            <a:r>
              <a:rPr lang="en-US" sz="2200" dirty="0" err="1"/>
              <a:t>апотеци</a:t>
            </a:r>
            <a:r>
              <a:rPr lang="en-US" sz="2200" dirty="0"/>
              <a:t> .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доставници</a:t>
            </a:r>
            <a:r>
              <a:rPr lang="en-US" sz="2200" dirty="0"/>
              <a:t>/</a:t>
            </a:r>
            <a:r>
              <a:rPr lang="en-US" sz="2200" dirty="0" err="1"/>
              <a:t>фактури</a:t>
            </a:r>
            <a:r>
              <a:rPr lang="en-US" sz="2200" dirty="0"/>
              <a:t> </a:t>
            </a:r>
            <a:r>
              <a:rPr lang="en-US" sz="2200" dirty="0" err="1"/>
              <a:t>наведени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сви</a:t>
            </a:r>
            <a:r>
              <a:rPr lang="en-US" sz="2200" dirty="0"/>
              <a:t> </a:t>
            </a:r>
            <a:r>
              <a:rPr lang="en-US" sz="2200" dirty="0" err="1"/>
              <a:t>производи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наручени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/>
              <a:t>велепродаје</a:t>
            </a:r>
            <a:r>
              <a:rPr lang="en-US" sz="2200" dirty="0"/>
              <a:t> и </a:t>
            </a:r>
            <a:r>
              <a:rPr lang="en-US" sz="2200" dirty="0" err="1"/>
              <a:t>испоручени</a:t>
            </a:r>
            <a:r>
              <a:rPr lang="en-US" sz="2200" dirty="0"/>
              <a:t> </a:t>
            </a:r>
            <a:r>
              <a:rPr lang="en-US" sz="2200" dirty="0" err="1"/>
              <a:t>апотеци</a:t>
            </a:r>
            <a:r>
              <a:rPr lang="en-US" sz="2200" dirty="0"/>
              <a:t>. </a:t>
            </a:r>
            <a:r>
              <a:rPr lang="en-US" sz="2200" dirty="0" err="1"/>
              <a:t>Производи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наводе</a:t>
            </a:r>
            <a:r>
              <a:rPr lang="en-US" sz="2200" dirty="0"/>
              <a:t> </a:t>
            </a:r>
            <a:r>
              <a:rPr lang="en-US" sz="2200" dirty="0" err="1"/>
              <a:t>под</a:t>
            </a:r>
            <a:r>
              <a:rPr lang="en-US" sz="2200" dirty="0"/>
              <a:t> </a:t>
            </a:r>
            <a:r>
              <a:rPr lang="en-US" sz="2200" dirty="0" err="1"/>
              <a:t>заштићеним</a:t>
            </a:r>
            <a:r>
              <a:rPr lang="en-US" sz="2200" dirty="0"/>
              <a:t> </a:t>
            </a:r>
            <a:r>
              <a:rPr lang="en-US" sz="2200" dirty="0" err="1"/>
              <a:t>трговачким</a:t>
            </a:r>
            <a:r>
              <a:rPr lang="en-US" sz="2200" dirty="0"/>
              <a:t> </a:t>
            </a:r>
            <a:r>
              <a:rPr lang="en-US" sz="2200" dirty="0" err="1"/>
              <a:t>називом</a:t>
            </a:r>
            <a:r>
              <a:rPr lang="en-US" sz="2200" dirty="0"/>
              <a:t> (</a:t>
            </a:r>
            <a:r>
              <a:rPr lang="en-US" sz="2200" dirty="0" err="1"/>
              <a:t>назив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произвођач</a:t>
            </a:r>
            <a:r>
              <a:rPr lang="en-US" sz="2200" dirty="0"/>
              <a:t> </a:t>
            </a:r>
            <a:r>
              <a:rPr lang="en-US" sz="2200" dirty="0" err="1"/>
              <a:t>даје</a:t>
            </a:r>
            <a:r>
              <a:rPr lang="en-US" sz="2200" dirty="0"/>
              <a:t> </a:t>
            </a:r>
            <a:r>
              <a:rPr lang="en-US" sz="2200" dirty="0" err="1"/>
              <a:t>свом</a:t>
            </a:r>
            <a:r>
              <a:rPr lang="en-US" sz="2200" dirty="0"/>
              <a:t> </a:t>
            </a:r>
            <a:r>
              <a:rPr lang="en-US" sz="2200" dirty="0" err="1"/>
              <a:t>препарату</a:t>
            </a:r>
            <a:r>
              <a:rPr lang="en-US" sz="2200" dirty="0"/>
              <a:t>; </a:t>
            </a:r>
            <a:r>
              <a:rPr lang="en-US" sz="2200" dirty="0" err="1"/>
              <a:t>енгл</a:t>
            </a:r>
            <a:r>
              <a:rPr lang="en-US" sz="2200" dirty="0"/>
              <a:t>. </a:t>
            </a:r>
            <a:r>
              <a:rPr lang="en-US" sz="2200" i="1" dirty="0" smtClean="0"/>
              <a:t>trade </a:t>
            </a:r>
            <a:r>
              <a:rPr lang="en-US" sz="2200" i="1" dirty="0" err="1" smtClean="0"/>
              <a:t>nаmе</a:t>
            </a:r>
            <a:r>
              <a:rPr lang="en-US" sz="2200" dirty="0"/>
              <a:t>). </a:t>
            </a:r>
            <a:r>
              <a:rPr lang="en-US" sz="2200" dirty="0" err="1"/>
              <a:t>Доставница</a:t>
            </a:r>
            <a:r>
              <a:rPr lang="en-US" sz="2200" dirty="0"/>
              <a:t> </a:t>
            </a:r>
            <a:r>
              <a:rPr lang="en-US" sz="2200" dirty="0" err="1"/>
              <a:t>садржи</a:t>
            </a:r>
            <a:r>
              <a:rPr lang="en-US" sz="2200" dirty="0"/>
              <a:t> и </a:t>
            </a:r>
            <a:r>
              <a:rPr lang="en-US" sz="2200" dirty="0" err="1"/>
              <a:t>цену</a:t>
            </a:r>
            <a:r>
              <a:rPr lang="en-US" sz="2200" dirty="0"/>
              <a:t> </a:t>
            </a:r>
            <a:r>
              <a:rPr lang="en-US" sz="2200" dirty="0" err="1"/>
              <a:t>лека</a:t>
            </a:r>
            <a:r>
              <a:rPr lang="en-US" sz="2200" dirty="0"/>
              <a:t> </a:t>
            </a:r>
            <a:r>
              <a:rPr lang="en-US" sz="2200" dirty="0" err="1"/>
              <a:t>коју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апотека</a:t>
            </a:r>
            <a:r>
              <a:rPr lang="en-US" sz="2200" dirty="0"/>
              <a:t> </a:t>
            </a:r>
            <a:r>
              <a:rPr lang="en-US" sz="2200" dirty="0" err="1"/>
              <a:t>дужна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плати</a:t>
            </a:r>
            <a:r>
              <a:rPr lang="en-US" sz="2200" dirty="0"/>
              <a:t> у </a:t>
            </a:r>
            <a:r>
              <a:rPr lang="en-US" sz="2200" dirty="0" err="1"/>
              <a:t>одређеном</a:t>
            </a:r>
            <a:r>
              <a:rPr lang="en-US" sz="2200" dirty="0"/>
              <a:t> </a:t>
            </a:r>
            <a:r>
              <a:rPr lang="en-US" sz="2200" dirty="0" err="1"/>
              <a:t>временском</a:t>
            </a:r>
            <a:r>
              <a:rPr lang="en-US" sz="2200" dirty="0"/>
              <a:t> </a:t>
            </a:r>
            <a:r>
              <a:rPr lang="en-US" sz="2200" dirty="0" err="1"/>
              <a:t>периоду</a:t>
            </a:r>
            <a:r>
              <a:rPr lang="en-US" sz="2200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Пријем</a:t>
            </a:r>
            <a:r>
              <a:rPr lang="en-US" dirty="0" smtClean="0"/>
              <a:t> </a:t>
            </a:r>
            <a:r>
              <a:rPr lang="en-US" dirty="0" err="1" smtClean="0"/>
              <a:t>производа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200" dirty="0" err="1" smtClean="0"/>
              <a:t>Временски</a:t>
            </a:r>
            <a:r>
              <a:rPr lang="en-US" sz="2200" dirty="0" smtClean="0"/>
              <a:t> </a:t>
            </a:r>
            <a:r>
              <a:rPr lang="en-US" sz="2200" dirty="0" err="1" smtClean="0"/>
              <a:t>период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плаћање</a:t>
            </a:r>
            <a:r>
              <a:rPr lang="en-US" sz="2200" dirty="0" smtClean="0"/>
              <a:t> </a:t>
            </a:r>
            <a:r>
              <a:rPr lang="en-US" sz="2200" dirty="0" err="1" smtClean="0"/>
              <a:t>примљених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производа</a:t>
            </a:r>
            <a:r>
              <a:rPr lang="en-US" sz="2200" dirty="0" smtClean="0"/>
              <a:t> </a:t>
            </a:r>
            <a:r>
              <a:rPr lang="en-US" sz="2200" dirty="0" err="1" smtClean="0"/>
              <a:t>унапред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дефинише</a:t>
            </a:r>
            <a:r>
              <a:rPr lang="en-US" sz="2200" dirty="0" smtClean="0"/>
              <a:t> </a:t>
            </a:r>
            <a:r>
              <a:rPr lang="en-US" sz="2200" dirty="0" err="1" smtClean="0"/>
              <a:t>уговором</a:t>
            </a:r>
            <a:r>
              <a:rPr lang="en-US" sz="2200" dirty="0" smtClean="0"/>
              <a:t> </a:t>
            </a:r>
            <a:r>
              <a:rPr lang="en-US" sz="2200" dirty="0" err="1" smtClean="0"/>
              <a:t>између</a:t>
            </a:r>
            <a:r>
              <a:rPr lang="en-US" sz="2200" dirty="0" smtClean="0"/>
              <a:t> </a:t>
            </a:r>
            <a:r>
              <a:rPr lang="en-US" sz="2200" dirty="0" err="1" smtClean="0"/>
              <a:t>велепродаје</a:t>
            </a:r>
            <a:r>
              <a:rPr lang="en-US" sz="2200" dirty="0" smtClean="0"/>
              <a:t> и </a:t>
            </a:r>
            <a:r>
              <a:rPr lang="en-US" sz="2200" dirty="0" err="1" smtClean="0"/>
              <a:t>апотеке</a:t>
            </a:r>
            <a:r>
              <a:rPr lang="en-US" sz="2200" dirty="0" smtClean="0"/>
              <a:t> и </a:t>
            </a:r>
            <a:r>
              <a:rPr lang="en-US" sz="2200" dirty="0" err="1" smtClean="0"/>
              <a:t>назива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„</a:t>
            </a:r>
            <a:r>
              <a:rPr lang="en-US" sz="2200" dirty="0" err="1" smtClean="0"/>
              <a:t>валута</a:t>
            </a:r>
            <a:r>
              <a:rPr lang="en-US" sz="2200" dirty="0" smtClean="0"/>
              <a:t>“ </a:t>
            </a:r>
            <a:r>
              <a:rPr lang="en-US" sz="2200" dirty="0" err="1" smtClean="0"/>
              <a:t>плаћања</a:t>
            </a:r>
            <a:r>
              <a:rPr lang="en-US" sz="2200" dirty="0" smtClean="0"/>
              <a:t> (</a:t>
            </a:r>
            <a:r>
              <a:rPr lang="en-US" sz="2200" dirty="0" err="1" smtClean="0"/>
              <a:t>нпр</a:t>
            </a:r>
            <a:r>
              <a:rPr lang="en-US" sz="2200" dirty="0" smtClean="0"/>
              <a:t>. 60 </a:t>
            </a:r>
            <a:r>
              <a:rPr lang="en-US" sz="2200" dirty="0" err="1" smtClean="0"/>
              <a:t>дана</a:t>
            </a:r>
            <a:r>
              <a:rPr lang="en-US" sz="2200" dirty="0" smtClean="0"/>
              <a:t>, 90 </a:t>
            </a:r>
            <a:r>
              <a:rPr lang="en-US" sz="2200" dirty="0" err="1" smtClean="0"/>
              <a:t>дана</a:t>
            </a:r>
            <a:r>
              <a:rPr lang="en-US" sz="2200" dirty="0" smtClean="0"/>
              <a:t>, 120 </a:t>
            </a:r>
            <a:r>
              <a:rPr lang="en-US" sz="2200" dirty="0" err="1" smtClean="0"/>
              <a:t>дана</a:t>
            </a:r>
            <a:r>
              <a:rPr lang="en-US" sz="2200" dirty="0" smtClean="0"/>
              <a:t>).</a:t>
            </a:r>
            <a:endParaRPr lang="sr-Cyrl-RS" sz="2200" dirty="0" smtClean="0"/>
          </a:p>
          <a:p>
            <a:pPr>
              <a:lnSpc>
                <a:spcPct val="110000"/>
              </a:lnSpc>
            </a:pPr>
            <a:r>
              <a:rPr lang="en-US" sz="2200" dirty="0" err="1" smtClean="0"/>
              <a:t>Апотека</a:t>
            </a:r>
            <a:r>
              <a:rPr lang="en-US" sz="2200" dirty="0" smtClean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дужна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изврши</a:t>
            </a:r>
            <a:r>
              <a:rPr lang="en-US" sz="2200" dirty="0"/>
              <a:t> </a:t>
            </a:r>
            <a:r>
              <a:rPr lang="en-US" sz="2200" dirty="0" err="1"/>
              <a:t>плаћање</a:t>
            </a:r>
            <a:r>
              <a:rPr lang="en-US" sz="2200" dirty="0"/>
              <a:t> </a:t>
            </a:r>
            <a:r>
              <a:rPr lang="en-US" sz="2200" dirty="0" err="1"/>
              <a:t>велепродаји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/>
              <a:t>које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производе</a:t>
            </a:r>
            <a:r>
              <a:rPr lang="en-US" sz="2200" dirty="0"/>
              <a:t> </a:t>
            </a:r>
            <a:r>
              <a:rPr lang="en-US" sz="2200" dirty="0" err="1"/>
              <a:t>примила</a:t>
            </a:r>
            <a:r>
              <a:rPr lang="en-US" sz="2200" dirty="0"/>
              <a:t> у „</a:t>
            </a:r>
            <a:r>
              <a:rPr lang="en-US" sz="2200" dirty="0" err="1"/>
              <a:t>валути</a:t>
            </a:r>
            <a:r>
              <a:rPr lang="en-US" sz="2200" dirty="0"/>
              <a:t>“ </a:t>
            </a:r>
            <a:r>
              <a:rPr lang="en-US" sz="2200" dirty="0" err="1"/>
              <a:t>плаћања</a:t>
            </a:r>
            <a:r>
              <a:rPr lang="en-US" sz="2200" dirty="0"/>
              <a:t>, </a:t>
            </a:r>
            <a:r>
              <a:rPr lang="en-US" sz="2200" dirty="0" err="1"/>
              <a:t>при</a:t>
            </a:r>
            <a:r>
              <a:rPr lang="en-US" sz="2200" dirty="0"/>
              <a:t> </a:t>
            </a:r>
            <a:r>
              <a:rPr lang="en-US" sz="2200" dirty="0" err="1"/>
              <a:t>чему</a:t>
            </a:r>
            <a:r>
              <a:rPr lang="en-US" sz="2200" dirty="0"/>
              <a:t> </a:t>
            </a:r>
            <a:r>
              <a:rPr lang="en-US" sz="2200" dirty="0" err="1"/>
              <a:t>краћа</a:t>
            </a:r>
            <a:r>
              <a:rPr lang="en-US" sz="2200" dirty="0"/>
              <a:t> </a:t>
            </a:r>
            <a:r>
              <a:rPr lang="en-US" sz="2200" dirty="0" err="1"/>
              <a:t>валута</a:t>
            </a:r>
            <a:r>
              <a:rPr lang="en-US" sz="2200" dirty="0"/>
              <a:t> </a:t>
            </a:r>
            <a:r>
              <a:rPr lang="en-US" sz="2200" dirty="0" err="1"/>
              <a:t>обезбеђује</a:t>
            </a:r>
            <a:r>
              <a:rPr lang="en-US" sz="2200" dirty="0"/>
              <a:t> и </a:t>
            </a:r>
            <a:r>
              <a:rPr lang="en-US" sz="2200" dirty="0" err="1"/>
              <a:t>додатни</a:t>
            </a:r>
            <a:r>
              <a:rPr lang="en-US" sz="2200" dirty="0"/>
              <a:t> </a:t>
            </a:r>
            <a:r>
              <a:rPr lang="en-US" sz="2200" dirty="0" err="1"/>
              <a:t>попуст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купљене</a:t>
            </a:r>
            <a:r>
              <a:rPr lang="en-US" sz="2200" dirty="0"/>
              <a:t> </a:t>
            </a:r>
            <a:r>
              <a:rPr lang="en-US" sz="2200" dirty="0" err="1"/>
              <a:t>производе</a:t>
            </a:r>
            <a:r>
              <a:rPr lang="en-US" sz="2200" dirty="0"/>
              <a:t>.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тај</a:t>
            </a:r>
            <a:r>
              <a:rPr lang="en-US" sz="2200" dirty="0"/>
              <a:t> </a:t>
            </a:r>
            <a:r>
              <a:rPr lang="en-US" sz="2200" dirty="0" err="1"/>
              <a:t>начин</a:t>
            </a:r>
            <a:r>
              <a:rPr lang="en-US" sz="2200" dirty="0"/>
              <a:t> </a:t>
            </a:r>
            <a:r>
              <a:rPr lang="en-US" sz="2200" dirty="0" err="1"/>
              <a:t>велепродаја</a:t>
            </a:r>
            <a:r>
              <a:rPr lang="en-US" sz="2200" dirty="0"/>
              <a:t> </a:t>
            </a:r>
            <a:r>
              <a:rPr lang="en-US" sz="2200" dirty="0" err="1"/>
              <a:t>стимулише</a:t>
            </a:r>
            <a:r>
              <a:rPr lang="en-US" sz="2200" dirty="0"/>
              <a:t> </a:t>
            </a:r>
            <a:r>
              <a:rPr lang="en-US" sz="2200" dirty="0" err="1"/>
              <a:t>своје</a:t>
            </a:r>
            <a:r>
              <a:rPr lang="en-US" sz="2200" dirty="0"/>
              <a:t> </a:t>
            </a:r>
            <a:r>
              <a:rPr lang="en-US" sz="2200" dirty="0" err="1"/>
              <a:t>купце</a:t>
            </a:r>
            <a:r>
              <a:rPr lang="en-US" sz="2200" dirty="0"/>
              <a:t>, </a:t>
            </a:r>
            <a:r>
              <a:rPr lang="en-US" sz="2200" dirty="0" err="1"/>
              <a:t>апотеке</a:t>
            </a:r>
            <a:r>
              <a:rPr lang="en-US" sz="2200" dirty="0"/>
              <a:t>, </a:t>
            </a:r>
            <a:r>
              <a:rPr lang="en-US" sz="2200" dirty="0" err="1"/>
              <a:t>да</a:t>
            </a:r>
            <a:r>
              <a:rPr lang="en-US" sz="2200" dirty="0"/>
              <a:t> у </a:t>
            </a:r>
            <a:r>
              <a:rPr lang="en-US" sz="2200" dirty="0" err="1"/>
              <a:t>што</a:t>
            </a:r>
            <a:r>
              <a:rPr lang="en-US" sz="2200" dirty="0"/>
              <a:t> </a:t>
            </a:r>
            <a:r>
              <a:rPr lang="en-US" sz="2200" dirty="0" err="1"/>
              <a:t>краћем</a:t>
            </a:r>
            <a:r>
              <a:rPr lang="en-US" sz="2200" dirty="0"/>
              <a:t> </a:t>
            </a:r>
            <a:r>
              <a:rPr lang="en-US" sz="2200" dirty="0" err="1"/>
              <a:t>року</a:t>
            </a:r>
            <a:r>
              <a:rPr lang="en-US" sz="2200" dirty="0"/>
              <a:t> </a:t>
            </a:r>
            <a:r>
              <a:rPr lang="en-US" sz="2200" dirty="0" err="1"/>
              <a:t>обаве</a:t>
            </a:r>
            <a:r>
              <a:rPr lang="en-US" sz="2200" dirty="0"/>
              <a:t> </a:t>
            </a:r>
            <a:r>
              <a:rPr lang="en-US" sz="2200" dirty="0" err="1"/>
              <a:t>плаћање</a:t>
            </a:r>
            <a:r>
              <a:rPr lang="en-US" sz="2200" dirty="0"/>
              <a:t> </a:t>
            </a:r>
            <a:r>
              <a:rPr lang="en-US" sz="2200" dirty="0" err="1"/>
              <a:t>купљених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. </a:t>
            </a:r>
            <a:r>
              <a:rPr lang="en-US" sz="2200" dirty="0" err="1"/>
              <a:t>Поред</a:t>
            </a:r>
            <a:r>
              <a:rPr lang="en-US" sz="2200" dirty="0"/>
              <a:t> </a:t>
            </a:r>
            <a:r>
              <a:rPr lang="en-US" sz="2200" dirty="0" err="1"/>
              <a:t>тога</a:t>
            </a:r>
            <a:r>
              <a:rPr lang="en-US" sz="2200" dirty="0"/>
              <a:t>, </a:t>
            </a:r>
            <a:r>
              <a:rPr lang="en-US" sz="2200" dirty="0" err="1"/>
              <a:t>апотека</a:t>
            </a:r>
            <a:r>
              <a:rPr lang="en-US" sz="2200" dirty="0"/>
              <a:t> </a:t>
            </a:r>
            <a:r>
              <a:rPr lang="en-US" sz="2200" dirty="0" err="1"/>
              <a:t>може</a:t>
            </a:r>
            <a:r>
              <a:rPr lang="en-US" sz="2200" dirty="0"/>
              <a:t> </a:t>
            </a:r>
            <a:r>
              <a:rPr lang="en-US" sz="2200" dirty="0" err="1"/>
              <a:t>остварити</a:t>
            </a:r>
            <a:r>
              <a:rPr lang="en-US" sz="2200" dirty="0"/>
              <a:t> </a:t>
            </a:r>
            <a:r>
              <a:rPr lang="en-US" sz="2200" dirty="0" err="1"/>
              <a:t>додатне</a:t>
            </a:r>
            <a:r>
              <a:rPr lang="en-US" sz="2200" dirty="0"/>
              <a:t> </a:t>
            </a:r>
            <a:r>
              <a:rPr lang="en-US" sz="2200" dirty="0" err="1"/>
              <a:t>повољности</a:t>
            </a:r>
            <a:r>
              <a:rPr lang="en-US" sz="2200" dirty="0"/>
              <a:t> </a:t>
            </a:r>
            <a:r>
              <a:rPr lang="en-US" sz="2200" dirty="0" err="1"/>
              <a:t>при</a:t>
            </a:r>
            <a:r>
              <a:rPr lang="en-US" sz="2200" dirty="0"/>
              <a:t> </a:t>
            </a:r>
            <a:r>
              <a:rPr lang="en-US" sz="2200" dirty="0" err="1"/>
              <a:t>куповини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 и </a:t>
            </a:r>
            <a:r>
              <a:rPr lang="en-US" sz="2200" dirty="0" err="1"/>
              <a:t>мању</a:t>
            </a:r>
            <a:r>
              <a:rPr lang="en-US" sz="2200" dirty="0"/>
              <a:t> </a:t>
            </a:r>
            <a:r>
              <a:rPr lang="en-US" sz="2200" dirty="0" err="1"/>
              <a:t>набавну</a:t>
            </a:r>
            <a:r>
              <a:rPr lang="en-US" sz="2200" dirty="0"/>
              <a:t> </a:t>
            </a:r>
            <a:r>
              <a:rPr lang="en-US" sz="2200" dirty="0" err="1"/>
              <a:t>цену</a:t>
            </a:r>
            <a:r>
              <a:rPr lang="en-US" sz="2200" dirty="0"/>
              <a:t>, а </a:t>
            </a:r>
            <a:r>
              <a:rPr lang="en-US" sz="2200" dirty="0" err="1"/>
              <a:t>кроз</a:t>
            </a:r>
            <a:r>
              <a:rPr lang="en-US" sz="2200" dirty="0"/>
              <a:t> </a:t>
            </a:r>
            <a:r>
              <a:rPr lang="en-US" sz="2200" dirty="0" err="1"/>
              <a:t>поручивање</a:t>
            </a:r>
            <a:r>
              <a:rPr lang="en-US" sz="2200" dirty="0"/>
              <a:t> </a:t>
            </a:r>
            <a:r>
              <a:rPr lang="en-US" sz="2200" dirty="0" err="1"/>
              <a:t>великих</a:t>
            </a:r>
            <a:r>
              <a:rPr lang="en-US" sz="2200" dirty="0"/>
              <a:t> </a:t>
            </a:r>
            <a:r>
              <a:rPr lang="en-US" sz="2200" dirty="0" err="1"/>
              <a:t>количина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.</a:t>
            </a:r>
          </a:p>
          <a:p>
            <a:pPr>
              <a:lnSpc>
                <a:spcPct val="110000"/>
              </a:lnSpc>
            </a:pPr>
            <a:r>
              <a:rPr lang="en-US" sz="2200" dirty="0" err="1"/>
              <a:t>Када</a:t>
            </a:r>
            <a:r>
              <a:rPr lang="en-US" sz="2200" dirty="0"/>
              <a:t> </a:t>
            </a:r>
            <a:r>
              <a:rPr lang="en-US" sz="2200" dirty="0" err="1"/>
              <a:t>производи</a:t>
            </a:r>
            <a:r>
              <a:rPr lang="en-US" sz="2200" dirty="0"/>
              <a:t> </a:t>
            </a:r>
            <a:r>
              <a:rPr lang="en-US" sz="2200" dirty="0" err="1"/>
              <a:t>стигну</a:t>
            </a:r>
            <a:r>
              <a:rPr lang="en-US" sz="2200" dirty="0"/>
              <a:t> у </a:t>
            </a:r>
            <a:r>
              <a:rPr lang="en-US" sz="2200" dirty="0" err="1"/>
              <a:t>апотеку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/>
              <a:t>добављача</a:t>
            </a:r>
            <a:r>
              <a:rPr lang="en-US" sz="2200" dirty="0"/>
              <a:t>/</a:t>
            </a:r>
            <a:r>
              <a:rPr lang="en-US" sz="2200" dirty="0" err="1"/>
              <a:t>велепродаје</a:t>
            </a:r>
            <a:r>
              <a:rPr lang="en-US" sz="2200" dirty="0"/>
              <a:t> </a:t>
            </a:r>
            <a:r>
              <a:rPr lang="en-US" sz="2200" dirty="0" err="1"/>
              <a:t>мора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обавити</a:t>
            </a:r>
            <a:r>
              <a:rPr lang="en-US" sz="2200" dirty="0"/>
              <a:t> </a:t>
            </a:r>
            <a:r>
              <a:rPr lang="en-US" sz="2200" dirty="0" err="1"/>
              <a:t>неколико</a:t>
            </a:r>
            <a:r>
              <a:rPr lang="en-US" sz="2200" dirty="0"/>
              <a:t> </a:t>
            </a:r>
            <a:r>
              <a:rPr lang="en-US" sz="2200" dirty="0" err="1"/>
              <a:t>провера</a:t>
            </a:r>
            <a:r>
              <a:rPr lang="en-US" sz="2200" dirty="0"/>
              <a:t>.</a:t>
            </a:r>
          </a:p>
          <a:p>
            <a:pPr>
              <a:lnSpc>
                <a:spcPct val="110000"/>
              </a:lnSpc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Пријем</a:t>
            </a:r>
            <a:r>
              <a:rPr lang="en-US" dirty="0" smtClean="0"/>
              <a:t> </a:t>
            </a:r>
            <a:r>
              <a:rPr lang="en-US" dirty="0" err="1" smtClean="0"/>
              <a:t>производа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све</a:t>
            </a:r>
            <a:r>
              <a:rPr lang="en-US" sz="2200" dirty="0"/>
              <a:t> </a:t>
            </a:r>
            <a:r>
              <a:rPr lang="en-US" sz="2200" dirty="0" err="1"/>
              <a:t>производе</a:t>
            </a:r>
            <a:r>
              <a:rPr lang="en-US" sz="2200" dirty="0"/>
              <a:t>, </a:t>
            </a:r>
            <a:r>
              <a:rPr lang="en-US" sz="2200" dirty="0" err="1"/>
              <a:t>потребно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проверити</a:t>
            </a:r>
            <a:r>
              <a:rPr lang="en-US" sz="2200" dirty="0"/>
              <a:t> </a:t>
            </a:r>
            <a:r>
              <a:rPr lang="en-US" sz="2200" dirty="0" err="1"/>
              <a:t>следеће</a:t>
            </a:r>
            <a:r>
              <a:rPr lang="en-US" sz="2200" dirty="0" smtClean="0"/>
              <a:t>:</a:t>
            </a:r>
            <a:endParaRPr lang="sr-Cyrl-RS" sz="2200" dirty="0" smtClean="0"/>
          </a:p>
          <a:p>
            <a:pPr>
              <a:buNone/>
            </a:pPr>
            <a:endParaRPr lang="en-US" sz="2200" dirty="0"/>
          </a:p>
          <a:p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/>
              <a:t>ли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сви</a:t>
            </a:r>
            <a:r>
              <a:rPr lang="en-US" sz="2200" dirty="0"/>
              <a:t> </a:t>
            </a:r>
            <a:r>
              <a:rPr lang="en-US" sz="2200" dirty="0" err="1"/>
              <a:t>поручени</a:t>
            </a:r>
            <a:r>
              <a:rPr lang="en-US" sz="2200" dirty="0"/>
              <a:t> </a:t>
            </a:r>
            <a:r>
              <a:rPr lang="en-US" sz="2200" dirty="0" err="1"/>
              <a:t>производи</a:t>
            </a:r>
            <a:r>
              <a:rPr lang="en-US" sz="2200" dirty="0"/>
              <a:t> и </a:t>
            </a:r>
            <a:r>
              <a:rPr lang="en-US" sz="2200" dirty="0" err="1"/>
              <a:t>испоручени</a:t>
            </a:r>
            <a:r>
              <a:rPr lang="en-US" sz="2200" dirty="0"/>
              <a:t>;</a:t>
            </a:r>
          </a:p>
          <a:p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/>
              <a:t>ли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испоручена</a:t>
            </a:r>
            <a:r>
              <a:rPr lang="en-US" sz="2200" dirty="0"/>
              <a:t> </a:t>
            </a:r>
            <a:r>
              <a:rPr lang="en-US" sz="2200" dirty="0" err="1"/>
              <a:t>одговарајућа</a:t>
            </a:r>
            <a:r>
              <a:rPr lang="en-US" sz="2200" dirty="0"/>
              <a:t> </a:t>
            </a:r>
            <a:r>
              <a:rPr lang="en-US" sz="2200" dirty="0" err="1"/>
              <a:t>врста</a:t>
            </a:r>
            <a:r>
              <a:rPr lang="en-US" sz="2200" dirty="0"/>
              <a:t> </a:t>
            </a:r>
            <a:r>
              <a:rPr lang="en-US" sz="2200" dirty="0" err="1"/>
              <a:t>дозираног</a:t>
            </a:r>
            <a:r>
              <a:rPr lang="en-US" sz="2200" dirty="0"/>
              <a:t> </a:t>
            </a:r>
            <a:r>
              <a:rPr lang="en-US" sz="2200" dirty="0" err="1"/>
              <a:t>облика</a:t>
            </a:r>
            <a:r>
              <a:rPr lang="en-US" sz="2200" dirty="0"/>
              <a:t>;</a:t>
            </a:r>
          </a:p>
          <a:p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/>
              <a:t>ли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испоручена</a:t>
            </a:r>
            <a:r>
              <a:rPr lang="en-US" sz="2200" dirty="0"/>
              <a:t> </a:t>
            </a:r>
            <a:r>
              <a:rPr lang="en-US" sz="2200" dirty="0" err="1"/>
              <a:t>одговарајућа</a:t>
            </a:r>
            <a:r>
              <a:rPr lang="en-US" sz="2200" dirty="0"/>
              <a:t> </a:t>
            </a:r>
            <a:r>
              <a:rPr lang="en-US" sz="2200" dirty="0" err="1"/>
              <a:t>количина</a:t>
            </a:r>
            <a:r>
              <a:rPr lang="en-US" sz="2200" dirty="0"/>
              <a:t>;</a:t>
            </a:r>
          </a:p>
          <a:p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/>
              <a:t>ли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паковање</a:t>
            </a:r>
            <a:r>
              <a:rPr lang="en-US" sz="2200" dirty="0"/>
              <a:t> </a:t>
            </a:r>
            <a:r>
              <a:rPr lang="en-US" sz="2200" dirty="0" err="1"/>
              <a:t>оштећено</a:t>
            </a:r>
            <a:r>
              <a:rPr lang="en-US" sz="2200" dirty="0"/>
              <a:t>;</a:t>
            </a:r>
          </a:p>
          <a:p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/>
              <a:t>ли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рок</a:t>
            </a:r>
            <a:r>
              <a:rPr lang="en-US" sz="2200" dirty="0"/>
              <a:t> </a:t>
            </a:r>
            <a:r>
              <a:rPr lang="en-US" sz="2200" dirty="0" err="1"/>
              <a:t>трајања</a:t>
            </a:r>
            <a:r>
              <a:rPr lang="en-US" sz="2200" dirty="0"/>
              <a:t> </a:t>
            </a:r>
            <a:r>
              <a:rPr lang="en-US" sz="2200" dirty="0" err="1"/>
              <a:t>одговарајући</a:t>
            </a:r>
            <a:r>
              <a:rPr lang="en-US" sz="2200" dirty="0"/>
              <a:t> и </a:t>
            </a:r>
            <a:r>
              <a:rPr lang="en-US" sz="2200" dirty="0" err="1"/>
              <a:t>прихватљив</a:t>
            </a:r>
            <a:r>
              <a:rPr lang="en-US" sz="2200" dirty="0"/>
              <a:t>;</a:t>
            </a:r>
          </a:p>
          <a:p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/>
              <a:t>ли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испуњени</a:t>
            </a:r>
            <a:r>
              <a:rPr lang="en-US" sz="2200" dirty="0"/>
              <a:t> </a:t>
            </a:r>
            <a:r>
              <a:rPr lang="en-US" sz="2200" dirty="0" err="1"/>
              <a:t>услови</a:t>
            </a:r>
            <a:r>
              <a:rPr lang="en-US" sz="2200" dirty="0"/>
              <a:t> </a:t>
            </a:r>
            <a:r>
              <a:rPr lang="en-US" sz="2200" dirty="0" err="1"/>
              <a:t>чувања</a:t>
            </a:r>
            <a:r>
              <a:rPr lang="en-US" sz="2200" dirty="0"/>
              <a:t> и </a:t>
            </a:r>
            <a:r>
              <a:rPr lang="en-US" sz="2200" dirty="0" err="1"/>
              <a:t>транспорта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препарате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имају</a:t>
            </a:r>
            <a:r>
              <a:rPr lang="en-US" sz="2200" dirty="0"/>
              <a:t> </a:t>
            </a:r>
            <a:r>
              <a:rPr lang="en-US" sz="2200" dirty="0" err="1"/>
              <a:t>посебан</a:t>
            </a:r>
            <a:r>
              <a:rPr lang="en-US" sz="2200" dirty="0"/>
              <a:t> </a:t>
            </a:r>
            <a:r>
              <a:rPr lang="en-US" sz="2200" dirty="0" err="1"/>
              <a:t>режим</a:t>
            </a:r>
            <a:r>
              <a:rPr lang="en-US" sz="2200" dirty="0"/>
              <a:t> </a:t>
            </a:r>
            <a:r>
              <a:rPr lang="en-US" sz="2200" dirty="0" err="1"/>
              <a:t>чувања</a:t>
            </a:r>
            <a:r>
              <a:rPr lang="en-US" sz="2200" dirty="0"/>
              <a:t> (</a:t>
            </a:r>
            <a:r>
              <a:rPr lang="en-US" sz="2200" dirty="0" err="1"/>
              <a:t>нпр</a:t>
            </a:r>
            <a:r>
              <a:rPr lang="en-US" sz="2200" dirty="0"/>
              <a:t>. </a:t>
            </a:r>
            <a:r>
              <a:rPr lang="en-US" sz="2200" dirty="0" err="1"/>
              <a:t>температура</a:t>
            </a:r>
            <a:r>
              <a:rPr lang="en-US" sz="2200" dirty="0"/>
              <a:t> </a:t>
            </a:r>
            <a:r>
              <a:rPr lang="en-US" sz="2200" dirty="0" smtClean="0"/>
              <a:t>2-8º</a:t>
            </a:r>
            <a:r>
              <a:rPr lang="sr-Cyrl-RS" sz="2200" dirty="0" smtClean="0"/>
              <a:t>С</a:t>
            </a:r>
            <a:r>
              <a:rPr lang="en-US" sz="2200" dirty="0" smtClean="0"/>
              <a:t>).</a:t>
            </a:r>
            <a:endParaRPr lang="en-US" sz="2200" dirty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/>
          <a:lstStyle/>
          <a:p>
            <a:r>
              <a:rPr lang="en-US" dirty="0" err="1" smtClean="0"/>
              <a:t>Пријем</a:t>
            </a:r>
            <a:r>
              <a:rPr lang="en-US" dirty="0" smtClean="0"/>
              <a:t> </a:t>
            </a:r>
            <a:r>
              <a:rPr lang="en-US" dirty="0" err="1" smtClean="0"/>
              <a:t>производа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44216"/>
            <a:ext cx="8640960" cy="492514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првом</a:t>
            </a:r>
            <a:r>
              <a:rPr lang="en-US" sz="2200" dirty="0"/>
              <a:t> </a:t>
            </a:r>
            <a:r>
              <a:rPr lang="en-US" sz="2200" dirty="0" err="1"/>
              <a:t>месту</a:t>
            </a:r>
            <a:r>
              <a:rPr lang="en-US" sz="2200" dirty="0"/>
              <a:t> </a:t>
            </a:r>
            <a:r>
              <a:rPr lang="en-US" sz="2200" dirty="0" err="1"/>
              <a:t>треба</a:t>
            </a:r>
            <a:r>
              <a:rPr lang="en-US" sz="2200" dirty="0"/>
              <a:t> </a:t>
            </a:r>
            <a:r>
              <a:rPr lang="en-US" sz="2200" dirty="0" err="1"/>
              <a:t>проверити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ли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све</a:t>
            </a:r>
            <a:r>
              <a:rPr lang="en-US" sz="2200" dirty="0"/>
              <a:t> </a:t>
            </a:r>
            <a:r>
              <a:rPr lang="en-US" sz="2200" dirty="0" err="1"/>
              <a:t>кутије</a:t>
            </a:r>
            <a:r>
              <a:rPr lang="en-US" sz="2200" dirty="0"/>
              <a:t> </a:t>
            </a:r>
            <a:r>
              <a:rPr lang="en-US" sz="2200" dirty="0" err="1"/>
              <a:t>које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испоручене</a:t>
            </a:r>
            <a:r>
              <a:rPr lang="en-US" sz="2200" dirty="0"/>
              <a:t> </a:t>
            </a:r>
            <a:r>
              <a:rPr lang="en-US" sz="2200" dirty="0" err="1"/>
              <a:t>апотеци</a:t>
            </a:r>
            <a:r>
              <a:rPr lang="en-US" sz="2200" dirty="0"/>
              <a:t> и </a:t>
            </a:r>
            <a:r>
              <a:rPr lang="en-US" sz="2200" dirty="0" err="1"/>
              <a:t>намењене</a:t>
            </a:r>
            <a:r>
              <a:rPr lang="en-US" sz="2200" dirty="0"/>
              <a:t> </a:t>
            </a:r>
            <a:r>
              <a:rPr lang="en-US" sz="2200" dirty="0" err="1"/>
              <a:t>тој</a:t>
            </a:r>
            <a:r>
              <a:rPr lang="en-US" sz="2200" dirty="0"/>
              <a:t> </a:t>
            </a:r>
            <a:r>
              <a:rPr lang="en-US" sz="2200" dirty="0" err="1"/>
              <a:t>апотеци</a:t>
            </a:r>
            <a:r>
              <a:rPr lang="en-US" sz="2200" dirty="0"/>
              <a:t>. </a:t>
            </a:r>
            <a:r>
              <a:rPr lang="en-US" sz="2200" dirty="0" err="1" smtClean="0"/>
              <a:t>То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контролише</a:t>
            </a:r>
            <a:r>
              <a:rPr lang="en-US" sz="2200" dirty="0" smtClean="0"/>
              <a:t> </a:t>
            </a:r>
            <a:r>
              <a:rPr lang="en-US" sz="2200" dirty="0" err="1" smtClean="0"/>
              <a:t>тако</a:t>
            </a:r>
            <a:r>
              <a:rPr lang="en-US" sz="2200" dirty="0" smtClean="0"/>
              <a:t> </a:t>
            </a:r>
            <a:r>
              <a:rPr lang="en-US" sz="2200" dirty="0" err="1" smtClean="0"/>
              <a:t>што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прочита</a:t>
            </a:r>
            <a:r>
              <a:rPr lang="en-US" sz="2200" dirty="0" smtClean="0"/>
              <a:t> </a:t>
            </a:r>
            <a:r>
              <a:rPr lang="en-US" sz="2200" dirty="0" err="1" smtClean="0"/>
              <a:t>назив</a:t>
            </a:r>
            <a:r>
              <a:rPr lang="en-US" sz="2200" dirty="0" smtClean="0"/>
              <a:t> </a:t>
            </a:r>
            <a:r>
              <a:rPr lang="en-US" sz="2200" dirty="0" err="1" smtClean="0"/>
              <a:t>апотеке</a:t>
            </a:r>
            <a:r>
              <a:rPr lang="en-US" sz="2200" dirty="0" smtClean="0"/>
              <a:t> </a:t>
            </a:r>
            <a:r>
              <a:rPr lang="en-US" sz="2200" dirty="0" err="1" smtClean="0"/>
              <a:t>којој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кутија</a:t>
            </a:r>
            <a:r>
              <a:rPr lang="en-US" sz="2200" dirty="0" smtClean="0"/>
              <a:t> </a:t>
            </a:r>
            <a:r>
              <a:rPr lang="en-US" sz="2200" dirty="0" err="1" smtClean="0"/>
              <a:t>намењена</a:t>
            </a:r>
            <a:r>
              <a:rPr lang="en-US" sz="2200" dirty="0" smtClean="0"/>
              <a:t>, а </a:t>
            </a:r>
            <a:r>
              <a:rPr lang="en-US" sz="2200" dirty="0" err="1" smtClean="0"/>
              <a:t>који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исписује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спољњој</a:t>
            </a:r>
            <a:r>
              <a:rPr lang="en-US" sz="2200" dirty="0" smtClean="0"/>
              <a:t> </a:t>
            </a:r>
            <a:r>
              <a:rPr lang="en-US" sz="2200" dirty="0" err="1" smtClean="0"/>
              <a:t>страни</a:t>
            </a:r>
            <a:r>
              <a:rPr lang="en-US" sz="2200" dirty="0" smtClean="0"/>
              <a:t> </a:t>
            </a:r>
            <a:r>
              <a:rPr lang="en-US" sz="2200" dirty="0" err="1" smtClean="0"/>
              <a:t>кутије</a:t>
            </a:r>
            <a:r>
              <a:rPr lang="en-US" sz="2200" dirty="0" smtClean="0"/>
              <a:t> у </a:t>
            </a:r>
            <a:r>
              <a:rPr lang="en-US" sz="2200" dirty="0" err="1" smtClean="0"/>
              <a:t>самој</a:t>
            </a:r>
            <a:r>
              <a:rPr lang="en-US" sz="2200" dirty="0" smtClean="0"/>
              <a:t> </a:t>
            </a:r>
            <a:r>
              <a:rPr lang="en-US" sz="2200" dirty="0" err="1" smtClean="0"/>
              <a:t>велепродаји</a:t>
            </a:r>
            <a:r>
              <a:rPr lang="en-US" sz="2200" dirty="0" smtClean="0"/>
              <a:t>.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/>
              <a:t>тај</a:t>
            </a:r>
            <a:r>
              <a:rPr lang="en-US" sz="2200" dirty="0"/>
              <a:t> </a:t>
            </a:r>
            <a:r>
              <a:rPr lang="en-US" sz="2200" dirty="0" err="1"/>
              <a:t>начин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избегава</a:t>
            </a:r>
            <a:r>
              <a:rPr lang="en-US" sz="2200" dirty="0"/>
              <a:t> </a:t>
            </a:r>
            <a:r>
              <a:rPr lang="en-US" sz="2200" dirty="0" err="1"/>
              <a:t>испоручивање</a:t>
            </a:r>
            <a:r>
              <a:rPr lang="en-US" sz="2200" dirty="0"/>
              <a:t>/</a:t>
            </a:r>
            <a:r>
              <a:rPr lang="en-US" sz="2200" dirty="0" err="1"/>
              <a:t>пријем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погрешно</a:t>
            </a:r>
            <a:r>
              <a:rPr lang="en-US" sz="2200" dirty="0"/>
              <a:t> </a:t>
            </a:r>
            <a:r>
              <a:rPr lang="en-US" sz="2200" dirty="0" err="1"/>
              <a:t>место</a:t>
            </a:r>
            <a:r>
              <a:rPr lang="en-US" sz="2200" dirty="0"/>
              <a:t> (у </a:t>
            </a:r>
            <a:r>
              <a:rPr lang="en-US" sz="2200" dirty="0" err="1"/>
              <a:t>погрешну</a:t>
            </a:r>
            <a:r>
              <a:rPr lang="en-US" sz="2200" dirty="0"/>
              <a:t> </a:t>
            </a:r>
            <a:r>
              <a:rPr lang="en-US" sz="2200" dirty="0" err="1"/>
              <a:t>апотеку</a:t>
            </a:r>
            <a:r>
              <a:rPr lang="en-US" sz="2200" dirty="0"/>
              <a:t>), и </a:t>
            </a:r>
            <a:r>
              <a:rPr lang="en-US" sz="2200" dirty="0" err="1"/>
              <a:t>самим</a:t>
            </a:r>
            <a:r>
              <a:rPr lang="en-US" sz="2200" dirty="0"/>
              <a:t> </a:t>
            </a:r>
            <a:r>
              <a:rPr lang="en-US" sz="2200" dirty="0" err="1"/>
              <a:t>тим</a:t>
            </a:r>
            <a:r>
              <a:rPr lang="en-US" sz="2200" dirty="0"/>
              <a:t> </a:t>
            </a:r>
            <a:r>
              <a:rPr lang="en-US" sz="2200" dirty="0" err="1"/>
              <a:t>губљење</a:t>
            </a:r>
            <a:r>
              <a:rPr lang="en-US" sz="2200" dirty="0"/>
              <a:t> </a:t>
            </a:r>
            <a:r>
              <a:rPr lang="en-US" sz="2200" dirty="0" err="1"/>
              <a:t>времена</a:t>
            </a:r>
            <a:r>
              <a:rPr lang="en-US" sz="2200" dirty="0"/>
              <a:t>, </a:t>
            </a:r>
            <a:r>
              <a:rPr lang="en-US" sz="2200" dirty="0" err="1"/>
              <a:t>као</a:t>
            </a:r>
            <a:r>
              <a:rPr lang="en-US" sz="2200" dirty="0"/>
              <a:t> и </a:t>
            </a:r>
            <a:r>
              <a:rPr lang="en-US" sz="2200" dirty="0" err="1"/>
              <a:t>додатне</a:t>
            </a:r>
            <a:r>
              <a:rPr lang="en-US" sz="2200" dirty="0"/>
              <a:t> </a:t>
            </a:r>
            <a:r>
              <a:rPr lang="en-US" sz="2200" dirty="0" err="1"/>
              <a:t>непријатности</a:t>
            </a:r>
            <a:r>
              <a:rPr lang="en-US" sz="2200" dirty="0"/>
              <a:t>. </a:t>
            </a:r>
            <a:endParaRPr lang="sr-Cyrl-RS" sz="2200" dirty="0" smtClean="0"/>
          </a:p>
          <a:p>
            <a:pPr>
              <a:lnSpc>
                <a:spcPct val="110000"/>
              </a:lnSpc>
            </a:pPr>
            <a:r>
              <a:rPr lang="en-US" sz="2200" dirty="0" err="1" smtClean="0"/>
              <a:t>Када</a:t>
            </a:r>
            <a:r>
              <a:rPr lang="en-US" sz="2200" dirty="0" smtClean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утврди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допремљене</a:t>
            </a:r>
            <a:r>
              <a:rPr lang="en-US" sz="2200" dirty="0"/>
              <a:t> </a:t>
            </a:r>
            <a:r>
              <a:rPr lang="en-US" sz="2200" dirty="0" err="1"/>
              <a:t>кутије</a:t>
            </a:r>
            <a:r>
              <a:rPr lang="en-US" sz="2200" dirty="0"/>
              <a:t> и </a:t>
            </a:r>
            <a:r>
              <a:rPr lang="en-US" sz="2200" dirty="0" err="1"/>
              <a:t>намењене</a:t>
            </a:r>
            <a:r>
              <a:rPr lang="en-US" sz="2200" dirty="0"/>
              <a:t> </a:t>
            </a:r>
            <a:r>
              <a:rPr lang="en-US" sz="2200" dirty="0" err="1"/>
              <a:t>апотеци</a:t>
            </a:r>
            <a:r>
              <a:rPr lang="en-US" sz="2200" dirty="0"/>
              <a:t> у </a:t>
            </a:r>
            <a:r>
              <a:rPr lang="en-US" sz="2200" dirty="0" err="1"/>
              <a:t>коју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стигле</a:t>
            </a:r>
            <a:r>
              <a:rPr lang="en-US" sz="2200" dirty="0"/>
              <a:t>, </a:t>
            </a:r>
            <a:r>
              <a:rPr lang="en-US" sz="2200" dirty="0" err="1"/>
              <a:t>треба</a:t>
            </a:r>
            <a:r>
              <a:rPr lang="en-US" sz="2200" dirty="0"/>
              <a:t> </a:t>
            </a:r>
            <a:r>
              <a:rPr lang="en-US" sz="2200" dirty="0" err="1"/>
              <a:t>их</a:t>
            </a:r>
            <a:r>
              <a:rPr lang="en-US" sz="2200" dirty="0"/>
              <a:t> </a:t>
            </a:r>
            <a:r>
              <a:rPr lang="en-US" sz="2200" dirty="0" err="1"/>
              <a:t>отворити</a:t>
            </a:r>
            <a:r>
              <a:rPr lang="en-US" sz="2200" dirty="0"/>
              <a:t> и </a:t>
            </a:r>
            <a:r>
              <a:rPr lang="en-US" sz="2200" dirty="0" err="1"/>
              <a:t>почети</a:t>
            </a:r>
            <a:r>
              <a:rPr lang="en-US" sz="2200" dirty="0"/>
              <a:t> </a:t>
            </a:r>
            <a:r>
              <a:rPr lang="en-US" sz="2200" dirty="0" err="1"/>
              <a:t>са</a:t>
            </a:r>
            <a:r>
              <a:rPr lang="en-US" sz="2200" dirty="0"/>
              <a:t> </a:t>
            </a:r>
            <a:r>
              <a:rPr lang="en-US" sz="2200" dirty="0" err="1"/>
              <a:t>детаљним</a:t>
            </a:r>
            <a:r>
              <a:rPr lang="en-US" sz="2200" dirty="0"/>
              <a:t> </a:t>
            </a:r>
            <a:r>
              <a:rPr lang="en-US" sz="2200" dirty="0" err="1"/>
              <a:t>прегледом</a:t>
            </a:r>
            <a:r>
              <a:rPr lang="en-US" sz="2200" dirty="0"/>
              <a:t> </a:t>
            </a:r>
            <a:r>
              <a:rPr lang="en-US" sz="2200" dirty="0" err="1"/>
              <a:t>појединачних</a:t>
            </a:r>
            <a:r>
              <a:rPr lang="en-US" sz="2200" dirty="0"/>
              <a:t> </a:t>
            </a:r>
            <a:r>
              <a:rPr lang="en-US" sz="2200" dirty="0" err="1"/>
              <a:t>паковања</a:t>
            </a:r>
            <a:r>
              <a:rPr lang="en-US" sz="2200" dirty="0"/>
              <a:t>. </a:t>
            </a:r>
            <a:endParaRPr lang="sr-Cyrl-RS" sz="2200" dirty="0" smtClean="0"/>
          </a:p>
          <a:p>
            <a:pPr>
              <a:lnSpc>
                <a:spcPct val="110000"/>
              </a:lnSpc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Пријем</a:t>
            </a:r>
            <a:r>
              <a:rPr lang="en-US" dirty="0" smtClean="0"/>
              <a:t> </a:t>
            </a:r>
            <a:r>
              <a:rPr lang="en-US" dirty="0" err="1" smtClean="0"/>
              <a:t>производа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err="1" smtClean="0"/>
              <a:t>Поједини</a:t>
            </a:r>
            <a:r>
              <a:rPr lang="en-US" sz="2200" dirty="0" smtClean="0"/>
              <a:t> </a:t>
            </a:r>
            <a:r>
              <a:rPr lang="en-US" sz="2200" dirty="0" err="1" smtClean="0"/>
              <a:t>лекови</a:t>
            </a:r>
            <a:r>
              <a:rPr lang="en-US" sz="2200" dirty="0" smtClean="0"/>
              <a:t> </a:t>
            </a:r>
            <a:r>
              <a:rPr lang="en-US" sz="2200" dirty="0" err="1" smtClean="0"/>
              <a:t>представљају</a:t>
            </a:r>
            <a:r>
              <a:rPr lang="en-US" sz="2200" dirty="0" smtClean="0"/>
              <a:t> </a:t>
            </a:r>
            <a:r>
              <a:rPr lang="en-US" sz="2200" dirty="0" err="1" smtClean="0"/>
              <a:t>приоритет</a:t>
            </a:r>
            <a:r>
              <a:rPr lang="en-US" sz="2200" dirty="0" smtClean="0"/>
              <a:t>, </a:t>
            </a:r>
            <a:r>
              <a:rPr lang="en-US" sz="2200" dirty="0" err="1" smtClean="0"/>
              <a:t>па</a:t>
            </a:r>
            <a:r>
              <a:rPr lang="en-US" sz="2200" dirty="0" smtClean="0"/>
              <a:t> </a:t>
            </a:r>
            <a:r>
              <a:rPr lang="en-US" sz="2200" dirty="0" err="1" smtClean="0"/>
              <a:t>уколико</a:t>
            </a:r>
            <a:r>
              <a:rPr lang="en-US" sz="2200" dirty="0" smtClean="0"/>
              <a:t> </a:t>
            </a:r>
            <a:r>
              <a:rPr lang="en-US" sz="2200" dirty="0" err="1" smtClean="0"/>
              <a:t>су</a:t>
            </a:r>
            <a:r>
              <a:rPr lang="en-US" sz="2200" dirty="0" smtClean="0"/>
              <a:t> </a:t>
            </a:r>
            <a:r>
              <a:rPr lang="en-US" sz="2200" dirty="0" err="1" smtClean="0"/>
              <a:t>поручени</a:t>
            </a:r>
            <a:r>
              <a:rPr lang="en-US" sz="2200" dirty="0" smtClean="0"/>
              <a:t>, </a:t>
            </a:r>
            <a:r>
              <a:rPr lang="en-US" sz="2200" dirty="0" err="1" smtClean="0"/>
              <a:t>треба</a:t>
            </a:r>
            <a:r>
              <a:rPr lang="en-US" sz="2200" dirty="0" smtClean="0"/>
              <a:t> </a:t>
            </a:r>
            <a:r>
              <a:rPr lang="en-US" sz="2200" dirty="0" err="1" smtClean="0"/>
              <a:t>их</a:t>
            </a:r>
            <a:r>
              <a:rPr lang="en-US" sz="2200" dirty="0" smtClean="0"/>
              <a:t> </a:t>
            </a:r>
            <a:r>
              <a:rPr lang="en-US" sz="2200" dirty="0" err="1" smtClean="0"/>
              <a:t>одмах</a:t>
            </a:r>
            <a:r>
              <a:rPr lang="en-US" sz="2200" dirty="0" smtClean="0"/>
              <a:t> и </a:t>
            </a:r>
            <a:r>
              <a:rPr lang="en-US" sz="2200" dirty="0" err="1" smtClean="0"/>
              <a:t>без</a:t>
            </a:r>
            <a:r>
              <a:rPr lang="en-US" sz="2200" dirty="0" smtClean="0"/>
              <a:t> </a:t>
            </a:r>
            <a:r>
              <a:rPr lang="en-US" sz="2200" dirty="0" err="1" smtClean="0"/>
              <a:t>одлагања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прегледати</a:t>
            </a:r>
            <a:r>
              <a:rPr lang="en-US" sz="2200" dirty="0" smtClean="0"/>
              <a:t> и </a:t>
            </a:r>
            <a:r>
              <a:rPr lang="en-US" sz="2200" dirty="0" err="1" smtClean="0"/>
              <a:t>складиштити</a:t>
            </a:r>
            <a:r>
              <a:rPr lang="en-US" sz="2200" dirty="0" smtClean="0"/>
              <a:t> у </a:t>
            </a:r>
            <a:r>
              <a:rPr lang="en-US" sz="2200" dirty="0" err="1" smtClean="0"/>
              <a:t>складу</a:t>
            </a:r>
            <a:r>
              <a:rPr lang="en-US" sz="2200" dirty="0" smtClean="0"/>
              <a:t> </a:t>
            </a:r>
            <a:r>
              <a:rPr lang="en-US" sz="2200" dirty="0" err="1" smtClean="0"/>
              <a:t>са</a:t>
            </a:r>
            <a:r>
              <a:rPr lang="en-US" sz="2200" dirty="0" smtClean="0"/>
              <a:t> </a:t>
            </a:r>
            <a:r>
              <a:rPr lang="en-US" sz="2200" dirty="0" err="1" smtClean="0"/>
              <a:t>упутством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произвођача</a:t>
            </a:r>
            <a:r>
              <a:rPr lang="en-US" sz="2200" dirty="0" smtClean="0"/>
              <a:t>. </a:t>
            </a:r>
            <a:r>
              <a:rPr lang="en-US" sz="2200" dirty="0" err="1" smtClean="0"/>
              <a:t>Такви</a:t>
            </a:r>
            <a:r>
              <a:rPr lang="en-US" sz="2200" dirty="0" smtClean="0"/>
              <a:t> </a:t>
            </a:r>
            <a:r>
              <a:rPr lang="en-US" sz="2200" dirty="0" err="1" smtClean="0"/>
              <a:t>лекови</a:t>
            </a:r>
            <a:r>
              <a:rPr lang="en-US" sz="2200" dirty="0" smtClean="0"/>
              <a:t> </a:t>
            </a:r>
            <a:r>
              <a:rPr lang="en-US" sz="2200" dirty="0" err="1" smtClean="0"/>
              <a:t>су</a:t>
            </a:r>
            <a:r>
              <a:rPr lang="en-US" sz="2200" dirty="0" smtClean="0"/>
              <a:t> </a:t>
            </a:r>
            <a:r>
              <a:rPr lang="en-US" sz="2200" dirty="0" err="1" smtClean="0"/>
              <a:t>они</a:t>
            </a:r>
            <a:r>
              <a:rPr lang="en-US" sz="2200" dirty="0" smtClean="0"/>
              <a:t> </a:t>
            </a:r>
            <a:r>
              <a:rPr lang="en-US" sz="2200" dirty="0" err="1" smtClean="0"/>
              <a:t>који</a:t>
            </a:r>
            <a:r>
              <a:rPr lang="en-US" sz="2200" dirty="0" smtClean="0"/>
              <a:t> </a:t>
            </a:r>
            <a:r>
              <a:rPr lang="en-US" sz="2200" dirty="0" err="1" smtClean="0"/>
              <a:t>имају</a:t>
            </a:r>
            <a:r>
              <a:rPr lang="en-US" sz="2200" dirty="0" smtClean="0"/>
              <a:t> </a:t>
            </a:r>
            <a:r>
              <a:rPr lang="en-US" sz="2200" dirty="0" err="1" smtClean="0"/>
              <a:t>посебне</a:t>
            </a:r>
            <a:r>
              <a:rPr lang="en-US" sz="2200" dirty="0" smtClean="0"/>
              <a:t> </a:t>
            </a:r>
            <a:r>
              <a:rPr lang="en-US" sz="2200" dirty="0" err="1" smtClean="0"/>
              <a:t>услове</a:t>
            </a:r>
            <a:r>
              <a:rPr lang="en-US" sz="2200" dirty="0" smtClean="0"/>
              <a:t> </a:t>
            </a:r>
            <a:r>
              <a:rPr lang="en-US" sz="2200" dirty="0" err="1" smtClean="0"/>
              <a:t>чувања</a:t>
            </a:r>
            <a:r>
              <a:rPr lang="en-US" sz="2200" dirty="0" smtClean="0"/>
              <a:t> </a:t>
            </a:r>
            <a:r>
              <a:rPr lang="en-US" sz="2200" dirty="0" err="1" smtClean="0"/>
              <a:t>због</a:t>
            </a:r>
            <a:r>
              <a:rPr lang="en-US" sz="2200" dirty="0" smtClean="0"/>
              <a:t> </a:t>
            </a:r>
            <a:r>
              <a:rPr lang="en-US" sz="2200" dirty="0" err="1" smtClean="0"/>
              <a:t>нестабилности</a:t>
            </a:r>
            <a:r>
              <a:rPr lang="en-US" sz="2200" dirty="0" smtClean="0"/>
              <a:t> </a:t>
            </a:r>
            <a:r>
              <a:rPr lang="en-US" sz="2200" dirty="0" err="1" smtClean="0"/>
              <a:t>активне</a:t>
            </a:r>
            <a:r>
              <a:rPr lang="en-US" sz="2200" dirty="0" smtClean="0"/>
              <a:t> </a:t>
            </a:r>
            <a:r>
              <a:rPr lang="en-US" sz="2200" dirty="0" err="1" smtClean="0"/>
              <a:t>супстанце</a:t>
            </a:r>
            <a:r>
              <a:rPr lang="en-US" sz="2200" dirty="0" smtClean="0"/>
              <a:t>, </a:t>
            </a:r>
            <a:r>
              <a:rPr lang="en-US" sz="2200" dirty="0" err="1" smtClean="0"/>
              <a:t>као</a:t>
            </a:r>
            <a:r>
              <a:rPr lang="en-US" sz="2200" dirty="0" smtClean="0"/>
              <a:t> </a:t>
            </a:r>
            <a:r>
              <a:rPr lang="en-US" sz="2200" dirty="0" err="1" smtClean="0"/>
              <a:t>што</a:t>
            </a:r>
            <a:r>
              <a:rPr lang="en-US" sz="2200" dirty="0" smtClean="0"/>
              <a:t> </a:t>
            </a:r>
            <a:r>
              <a:rPr lang="en-US" sz="2200" dirty="0" err="1" smtClean="0"/>
              <a:t>су</a:t>
            </a:r>
            <a:r>
              <a:rPr lang="en-US" sz="2200" dirty="0" smtClean="0"/>
              <a:t> </a:t>
            </a:r>
            <a:r>
              <a:rPr lang="en-US" sz="2200" dirty="0" err="1" smtClean="0"/>
              <a:t>лекови</a:t>
            </a:r>
            <a:r>
              <a:rPr lang="en-US" sz="2200" dirty="0" smtClean="0"/>
              <a:t> </a:t>
            </a:r>
            <a:r>
              <a:rPr lang="en-US" sz="2200" dirty="0" err="1" smtClean="0"/>
              <a:t>чији</a:t>
            </a:r>
            <a:r>
              <a:rPr lang="en-US" sz="2200" dirty="0" smtClean="0"/>
              <a:t> </a:t>
            </a:r>
            <a:r>
              <a:rPr lang="en-US" sz="2200" dirty="0" err="1" smtClean="0"/>
              <a:t>режим</a:t>
            </a:r>
            <a:r>
              <a:rPr lang="en-US" sz="2200" dirty="0" smtClean="0"/>
              <a:t> </a:t>
            </a:r>
            <a:r>
              <a:rPr lang="en-US" sz="2200" dirty="0" err="1" smtClean="0"/>
              <a:t>чувања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предвиђа</a:t>
            </a:r>
            <a:r>
              <a:rPr lang="en-US" sz="2200" dirty="0" smtClean="0"/>
              <a:t> </a:t>
            </a:r>
            <a:r>
              <a:rPr lang="en-US" sz="2200" dirty="0" err="1" smtClean="0"/>
              <a:t>температуру</a:t>
            </a:r>
            <a:r>
              <a:rPr lang="en-US" sz="2200" dirty="0" smtClean="0"/>
              <a:t> 2-8º</a:t>
            </a:r>
            <a:r>
              <a:rPr lang="sr-Cyrl-RS" sz="2200" dirty="0" smtClean="0"/>
              <a:t>С</a:t>
            </a:r>
            <a:r>
              <a:rPr lang="en-US" sz="2200" dirty="0" smtClean="0"/>
              <a:t> (</a:t>
            </a:r>
            <a:r>
              <a:rPr lang="en-US" sz="2200" dirty="0" err="1" smtClean="0"/>
              <a:t>нпр</a:t>
            </a:r>
            <a:r>
              <a:rPr lang="en-US" sz="2200" dirty="0" smtClean="0"/>
              <a:t>. и</a:t>
            </a:r>
            <a:r>
              <a:rPr lang="sr-Cyrl-RS" sz="2200" dirty="0" smtClean="0"/>
              <a:t>нј</a:t>
            </a:r>
            <a:r>
              <a:rPr lang="en-US" sz="2200" dirty="0" err="1" smtClean="0"/>
              <a:t>екције</a:t>
            </a:r>
            <a:r>
              <a:rPr lang="en-US" sz="2200" dirty="0" smtClean="0"/>
              <a:t> </a:t>
            </a:r>
            <a:r>
              <a:rPr lang="en-US" sz="2200" dirty="0" err="1" smtClean="0"/>
              <a:t>инсулина</a:t>
            </a:r>
            <a:r>
              <a:rPr lang="en-US" sz="2200" dirty="0" smtClean="0"/>
              <a:t>, </a:t>
            </a:r>
            <a:r>
              <a:rPr lang="en-US" sz="2200" dirty="0" err="1" smtClean="0"/>
              <a:t>вакцине</a:t>
            </a:r>
            <a:r>
              <a:rPr lang="en-US" sz="2200" dirty="0" smtClean="0"/>
              <a:t>)</a:t>
            </a:r>
            <a:r>
              <a:rPr lang="sr-Cyrl-RS" sz="2200" dirty="0" smtClean="0"/>
              <a:t>.</a:t>
            </a:r>
          </a:p>
          <a:p>
            <a:r>
              <a:rPr lang="en-US" sz="2200" dirty="0" err="1" smtClean="0"/>
              <a:t>Код</a:t>
            </a:r>
            <a:r>
              <a:rPr lang="en-US" sz="2200" dirty="0" smtClean="0"/>
              <a:t> </a:t>
            </a:r>
            <a:r>
              <a:rPr lang="en-US" sz="2200" dirty="0" err="1" smtClean="0"/>
              <a:t>лекова</a:t>
            </a:r>
            <a:r>
              <a:rPr lang="en-US" sz="2200" dirty="0" smtClean="0"/>
              <a:t> </a:t>
            </a:r>
            <a:r>
              <a:rPr lang="en-US" sz="2200" dirty="0" err="1" smtClean="0"/>
              <a:t>који</a:t>
            </a:r>
            <a:r>
              <a:rPr lang="en-US" sz="2200" dirty="0" smtClean="0"/>
              <a:t> </a:t>
            </a:r>
            <a:r>
              <a:rPr lang="en-US" sz="2200" dirty="0" err="1" smtClean="0"/>
              <a:t>имају</a:t>
            </a:r>
            <a:r>
              <a:rPr lang="en-US" sz="2200" dirty="0" smtClean="0"/>
              <a:t> </a:t>
            </a:r>
            <a:r>
              <a:rPr lang="en-US" sz="2200" dirty="0" err="1" smtClean="0"/>
              <a:t>овакав</a:t>
            </a:r>
            <a:r>
              <a:rPr lang="en-US" sz="2200" dirty="0" smtClean="0"/>
              <a:t> </a:t>
            </a:r>
            <a:r>
              <a:rPr lang="en-US" sz="2200" dirty="0" err="1" smtClean="0"/>
              <a:t>режим</a:t>
            </a:r>
            <a:r>
              <a:rPr lang="en-US" sz="2200" dirty="0" smtClean="0"/>
              <a:t> </a:t>
            </a:r>
            <a:r>
              <a:rPr lang="en-US" sz="2200" dirty="0" err="1" smtClean="0"/>
              <a:t>чувања</a:t>
            </a:r>
            <a:r>
              <a:rPr lang="en-US" sz="2200" dirty="0" smtClean="0"/>
              <a:t> </a:t>
            </a:r>
            <a:r>
              <a:rPr lang="en-US" sz="2200" dirty="0" err="1" smtClean="0"/>
              <a:t>неопходно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одржати</a:t>
            </a:r>
            <a:r>
              <a:rPr lang="en-US" sz="2200" dirty="0" smtClean="0"/>
              <a:t> „</a:t>
            </a:r>
            <a:r>
              <a:rPr lang="en-US" sz="2200" dirty="0" err="1" smtClean="0"/>
              <a:t>хладан</a:t>
            </a:r>
            <a:r>
              <a:rPr lang="en-US" sz="2200" dirty="0" smtClean="0"/>
              <a:t> </a:t>
            </a:r>
            <a:r>
              <a:rPr lang="en-US" sz="2200" dirty="0" err="1" smtClean="0"/>
              <a:t>ланац</a:t>
            </a:r>
            <a:r>
              <a:rPr lang="en-US" sz="2200" dirty="0" smtClean="0"/>
              <a:t>“, </a:t>
            </a:r>
            <a:r>
              <a:rPr lang="en-US" sz="2200" dirty="0" err="1" smtClean="0"/>
              <a:t>односно</a:t>
            </a:r>
            <a:r>
              <a:rPr lang="en-US" sz="2200" dirty="0" smtClean="0"/>
              <a:t>, </a:t>
            </a:r>
            <a:r>
              <a:rPr lang="en-US" sz="2200" dirty="0" err="1" smtClean="0"/>
              <a:t>одржати</a:t>
            </a:r>
            <a:r>
              <a:rPr lang="en-US" sz="2200" dirty="0" smtClean="0"/>
              <a:t> </a:t>
            </a:r>
            <a:r>
              <a:rPr lang="en-US" sz="2200" dirty="0" err="1" smtClean="0"/>
              <a:t>одговарајућу</a:t>
            </a:r>
            <a:r>
              <a:rPr lang="en-US" sz="2200" dirty="0" smtClean="0"/>
              <a:t> </a:t>
            </a:r>
            <a:r>
              <a:rPr lang="en-US" sz="2200" dirty="0" err="1" smtClean="0"/>
              <a:t>температуру</a:t>
            </a:r>
            <a:r>
              <a:rPr lang="en-US" sz="2200" dirty="0" smtClean="0"/>
              <a:t> </a:t>
            </a:r>
            <a:r>
              <a:rPr lang="en-US" sz="2200" dirty="0" err="1" smtClean="0"/>
              <a:t>током</a:t>
            </a:r>
            <a:r>
              <a:rPr lang="en-US" sz="2200" dirty="0" smtClean="0"/>
              <a:t> </a:t>
            </a:r>
            <a:r>
              <a:rPr lang="en-US" sz="2200" dirty="0" err="1" smtClean="0"/>
              <a:t>свих</a:t>
            </a:r>
            <a:r>
              <a:rPr lang="en-US" sz="2200" dirty="0" smtClean="0"/>
              <a:t> </a:t>
            </a:r>
            <a:r>
              <a:rPr lang="en-US" sz="2200" dirty="0" err="1" smtClean="0"/>
              <a:t>процеса</a:t>
            </a:r>
            <a:r>
              <a:rPr lang="en-US" sz="2200" dirty="0" smtClean="0"/>
              <a:t> </a:t>
            </a:r>
            <a:r>
              <a:rPr lang="en-US" sz="2200" dirty="0" err="1" smtClean="0"/>
              <a:t>складиштења</a:t>
            </a:r>
            <a:r>
              <a:rPr lang="en-US" sz="2200" dirty="0" smtClean="0"/>
              <a:t> и </a:t>
            </a:r>
            <a:r>
              <a:rPr lang="en-US" sz="2200" dirty="0" err="1" smtClean="0"/>
              <a:t>дистрибуције</a:t>
            </a:r>
            <a:r>
              <a:rPr lang="en-US" sz="2200" dirty="0" smtClean="0"/>
              <a:t> </a:t>
            </a:r>
            <a:r>
              <a:rPr lang="en-US" sz="2200" dirty="0" err="1" smtClean="0"/>
              <a:t>лека</a:t>
            </a:r>
            <a:r>
              <a:rPr lang="en-US" sz="2200" dirty="0" smtClean="0"/>
              <a:t>, </a:t>
            </a:r>
            <a:r>
              <a:rPr lang="en-US" sz="2200" dirty="0" err="1" smtClean="0"/>
              <a:t>од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произвођача</a:t>
            </a:r>
            <a:r>
              <a:rPr lang="en-US" sz="2200" dirty="0" smtClean="0"/>
              <a:t> </a:t>
            </a:r>
            <a:r>
              <a:rPr lang="en-US" sz="2200" dirty="0" err="1" smtClean="0"/>
              <a:t>до</a:t>
            </a:r>
            <a:r>
              <a:rPr lang="en-US" sz="2200" dirty="0" smtClean="0"/>
              <a:t> </a:t>
            </a:r>
            <a:r>
              <a:rPr lang="en-US" sz="2200" dirty="0" err="1" smtClean="0"/>
              <a:t>крајњег</a:t>
            </a:r>
            <a:r>
              <a:rPr lang="en-US" sz="2200" dirty="0" smtClean="0"/>
              <a:t> </a:t>
            </a:r>
            <a:r>
              <a:rPr lang="en-US" sz="2200" dirty="0" err="1" smtClean="0"/>
              <a:t>корисника</a:t>
            </a:r>
            <a:r>
              <a:rPr lang="en-US" sz="2200" dirty="0" smtClean="0"/>
              <a:t>. </a:t>
            </a:r>
            <a:r>
              <a:rPr lang="en-US" sz="2200" dirty="0" err="1" smtClean="0"/>
              <a:t>Одлагање</a:t>
            </a:r>
            <a:r>
              <a:rPr lang="en-US" sz="2200" dirty="0" smtClean="0"/>
              <a:t> </a:t>
            </a:r>
            <a:r>
              <a:rPr lang="en-US" sz="2200" dirty="0" err="1" smtClean="0"/>
              <a:t>складиштења</a:t>
            </a:r>
            <a:r>
              <a:rPr lang="en-US" sz="2200" dirty="0" smtClean="0"/>
              <a:t> </a:t>
            </a:r>
            <a:r>
              <a:rPr lang="en-US" sz="2200" dirty="0" err="1" smtClean="0"/>
              <a:t>ових</a:t>
            </a:r>
            <a:r>
              <a:rPr lang="en-US" sz="2200" dirty="0" smtClean="0"/>
              <a:t> </a:t>
            </a:r>
            <a:r>
              <a:rPr lang="en-US" sz="2200" dirty="0" err="1" smtClean="0"/>
              <a:t>лекова</a:t>
            </a:r>
            <a:r>
              <a:rPr lang="en-US" sz="2200" dirty="0" smtClean="0"/>
              <a:t> и </a:t>
            </a:r>
            <a:r>
              <a:rPr lang="en-US" sz="2200" dirty="0" err="1" smtClean="0"/>
              <a:t>предуго</a:t>
            </a:r>
            <a:r>
              <a:rPr lang="en-US" sz="2200" dirty="0" smtClean="0"/>
              <a:t> </a:t>
            </a:r>
            <a:r>
              <a:rPr lang="en-US" sz="2200" dirty="0" err="1" smtClean="0"/>
              <a:t>чување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неадекватној</a:t>
            </a:r>
            <a:r>
              <a:rPr lang="en-US" sz="2200" dirty="0" smtClean="0"/>
              <a:t> </a:t>
            </a:r>
            <a:r>
              <a:rPr lang="en-US" sz="2200" dirty="0" err="1" smtClean="0"/>
              <a:t>температури</a:t>
            </a:r>
            <a:r>
              <a:rPr lang="en-US" sz="2200" dirty="0" smtClean="0"/>
              <a:t> </a:t>
            </a:r>
            <a:r>
              <a:rPr lang="en-US" sz="2200" dirty="0" err="1" smtClean="0"/>
              <a:t>могло</a:t>
            </a:r>
            <a:r>
              <a:rPr lang="en-US" sz="2200" dirty="0" smtClean="0"/>
              <a:t> </a:t>
            </a:r>
            <a:r>
              <a:rPr lang="en-US" sz="2200" dirty="0" err="1" smtClean="0"/>
              <a:t>би</a:t>
            </a:r>
            <a:r>
              <a:rPr lang="en-US" sz="2200" dirty="0" smtClean="0"/>
              <a:t> </a:t>
            </a:r>
            <a:r>
              <a:rPr lang="en-US" sz="2200" dirty="0" err="1" smtClean="0"/>
              <a:t>довести</a:t>
            </a:r>
            <a:r>
              <a:rPr lang="en-US" sz="2200" dirty="0" smtClean="0"/>
              <a:t> </a:t>
            </a:r>
            <a:r>
              <a:rPr lang="en-US" sz="2200" dirty="0" err="1" smtClean="0"/>
              <a:t>до</a:t>
            </a:r>
            <a:r>
              <a:rPr lang="en-US" sz="2200" dirty="0" smtClean="0"/>
              <a:t> </a:t>
            </a:r>
            <a:r>
              <a:rPr lang="en-US" sz="2200" dirty="0" err="1" smtClean="0"/>
              <a:t>губитка</a:t>
            </a:r>
            <a:r>
              <a:rPr lang="en-US" sz="2200" dirty="0" smtClean="0"/>
              <a:t> </a:t>
            </a:r>
            <a:r>
              <a:rPr lang="en-US" sz="2200" dirty="0" err="1" smtClean="0"/>
              <a:t>активности</a:t>
            </a:r>
            <a:r>
              <a:rPr lang="en-US" sz="2200" dirty="0" smtClean="0"/>
              <a:t> </a:t>
            </a:r>
            <a:r>
              <a:rPr lang="en-US" sz="2200" dirty="0" err="1" smtClean="0"/>
              <a:t>лека</a:t>
            </a:r>
            <a:r>
              <a:rPr lang="en-US" sz="2200" dirty="0" smtClean="0"/>
              <a:t>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Пријем</a:t>
            </a:r>
            <a:r>
              <a:rPr lang="en-US" dirty="0" smtClean="0"/>
              <a:t> </a:t>
            </a:r>
            <a:r>
              <a:rPr lang="en-US" dirty="0" err="1" smtClean="0"/>
              <a:t>производа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471338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200" dirty="0" err="1" smtClean="0"/>
              <a:t>Поред</a:t>
            </a:r>
            <a:r>
              <a:rPr lang="en-US" sz="2200" dirty="0" smtClean="0"/>
              <a:t> </a:t>
            </a:r>
            <a:r>
              <a:rPr lang="en-US" sz="2200" dirty="0" err="1"/>
              <a:t>тога</a:t>
            </a:r>
            <a:r>
              <a:rPr lang="en-US" sz="2200" dirty="0"/>
              <a:t>, и </a:t>
            </a:r>
            <a:r>
              <a:rPr lang="en-US" sz="2200" dirty="0" err="1"/>
              <a:t>лекови</a:t>
            </a:r>
            <a:r>
              <a:rPr lang="en-US" sz="2200" dirty="0"/>
              <a:t> </a:t>
            </a:r>
            <a:r>
              <a:rPr lang="en-US" sz="2200" dirty="0" err="1"/>
              <a:t>чији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промет</a:t>
            </a:r>
            <a:r>
              <a:rPr lang="en-US" sz="2200" dirty="0"/>
              <a:t>, </a:t>
            </a:r>
            <a:r>
              <a:rPr lang="en-US" sz="2200" dirty="0" err="1"/>
              <a:t>потрошња</a:t>
            </a:r>
            <a:r>
              <a:rPr lang="en-US" sz="2200" dirty="0"/>
              <a:t> и </a:t>
            </a:r>
            <a:r>
              <a:rPr lang="en-US" sz="2200" dirty="0" err="1"/>
              <a:t>чување</a:t>
            </a:r>
            <a:r>
              <a:rPr lang="en-US" sz="2200" dirty="0"/>
              <a:t> </a:t>
            </a:r>
            <a:r>
              <a:rPr lang="en-US" sz="2200" dirty="0" err="1"/>
              <a:t>посебно</a:t>
            </a:r>
            <a:r>
              <a:rPr lang="en-US" sz="2200" dirty="0"/>
              <a:t> </a:t>
            </a:r>
            <a:r>
              <a:rPr lang="en-US" sz="2200" dirty="0" err="1"/>
              <a:t>законски</a:t>
            </a:r>
            <a:r>
              <a:rPr lang="en-US" sz="2200" dirty="0"/>
              <a:t> </a:t>
            </a:r>
            <a:r>
              <a:rPr lang="en-US" sz="2200" dirty="0" err="1"/>
              <a:t>регулисани</a:t>
            </a:r>
            <a:r>
              <a:rPr lang="en-US" sz="2200" dirty="0"/>
              <a:t> </a:t>
            </a:r>
            <a:r>
              <a:rPr lang="en-US" sz="2200" dirty="0" err="1"/>
              <a:t>због</a:t>
            </a:r>
            <a:r>
              <a:rPr lang="en-US" sz="2200" dirty="0"/>
              <a:t> </a:t>
            </a:r>
            <a:r>
              <a:rPr lang="en-US" sz="2200" dirty="0" err="1"/>
              <a:t>могућности</a:t>
            </a:r>
            <a:r>
              <a:rPr lang="en-US" sz="2200" dirty="0"/>
              <a:t> </a:t>
            </a:r>
            <a:r>
              <a:rPr lang="en-US" sz="2200" dirty="0" err="1"/>
              <a:t>злоупотребе</a:t>
            </a:r>
            <a:r>
              <a:rPr lang="en-US" sz="2200" dirty="0"/>
              <a:t> (</a:t>
            </a:r>
            <a:r>
              <a:rPr lang="en-US" sz="2200" dirty="0" err="1"/>
              <a:t>нпр</a:t>
            </a:r>
            <a:r>
              <a:rPr lang="en-US" sz="2200" dirty="0"/>
              <a:t>. </a:t>
            </a:r>
            <a:r>
              <a:rPr lang="en-US" sz="2200" dirty="0" err="1"/>
              <a:t>лекови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садрже</a:t>
            </a:r>
            <a:r>
              <a:rPr lang="en-US" sz="2200" dirty="0"/>
              <a:t> </a:t>
            </a:r>
            <a:r>
              <a:rPr lang="en-US" sz="2200" dirty="0" err="1"/>
              <a:t>опојне</a:t>
            </a:r>
            <a:r>
              <a:rPr lang="en-US" sz="2200" dirty="0"/>
              <a:t> </a:t>
            </a:r>
            <a:r>
              <a:rPr lang="en-US" sz="2200" dirty="0" err="1"/>
              <a:t>дроге</a:t>
            </a:r>
            <a:r>
              <a:rPr lang="en-US" sz="2200" dirty="0"/>
              <a:t> </a:t>
            </a:r>
            <a:r>
              <a:rPr lang="en-US" sz="2200" dirty="0" err="1"/>
              <a:t>или</a:t>
            </a:r>
            <a:r>
              <a:rPr lang="en-US" sz="2200" dirty="0"/>
              <a:t> </a:t>
            </a:r>
            <a:r>
              <a:rPr lang="en-US" sz="2200" dirty="0" err="1"/>
              <a:t>психотропне</a:t>
            </a:r>
            <a:r>
              <a:rPr lang="en-US" sz="2200" dirty="0"/>
              <a:t> </a:t>
            </a:r>
            <a:r>
              <a:rPr lang="en-US" sz="2200" dirty="0" err="1"/>
              <a:t>супстанце</a:t>
            </a:r>
            <a:r>
              <a:rPr lang="en-US" sz="2200" dirty="0"/>
              <a:t>), </a:t>
            </a:r>
            <a:r>
              <a:rPr lang="en-US" sz="2200" dirty="0" err="1"/>
              <a:t>приоритет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при</a:t>
            </a:r>
            <a:r>
              <a:rPr lang="en-US" sz="2200" dirty="0"/>
              <a:t> </a:t>
            </a:r>
            <a:r>
              <a:rPr lang="en-US" sz="2200" dirty="0" err="1"/>
              <a:t>пријему</a:t>
            </a:r>
            <a:r>
              <a:rPr lang="en-US" sz="2200" dirty="0"/>
              <a:t> и </a:t>
            </a:r>
            <a:r>
              <a:rPr lang="en-US" sz="2200" dirty="0" err="1"/>
              <a:t>потребно</a:t>
            </a:r>
            <a:r>
              <a:rPr lang="en-US" sz="2200" dirty="0"/>
              <a:t> </a:t>
            </a:r>
            <a:r>
              <a:rPr lang="en-US" sz="2200" dirty="0" err="1"/>
              <a:t>их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одмах</a:t>
            </a:r>
            <a:r>
              <a:rPr lang="en-US" sz="2200" dirty="0"/>
              <a:t> </a:t>
            </a:r>
            <a:r>
              <a:rPr lang="en-US" sz="2200" dirty="0" err="1"/>
              <a:t>проверити</a:t>
            </a:r>
            <a:r>
              <a:rPr lang="en-US" sz="2200" dirty="0"/>
              <a:t> и </a:t>
            </a:r>
            <a:r>
              <a:rPr lang="en-US" sz="2200" dirty="0" err="1"/>
              <a:t>склонити</a:t>
            </a:r>
            <a:r>
              <a:rPr lang="en-US" sz="2200" dirty="0"/>
              <a:t> у </a:t>
            </a:r>
            <a:r>
              <a:rPr lang="en-US" sz="2200" dirty="0" err="1"/>
              <a:t>наменски</a:t>
            </a:r>
            <a:r>
              <a:rPr lang="en-US" sz="2200" dirty="0"/>
              <a:t> </a:t>
            </a:r>
            <a:r>
              <a:rPr lang="en-US" sz="2200" dirty="0" err="1"/>
              <a:t>простор</a:t>
            </a:r>
            <a:r>
              <a:rPr lang="en-US" sz="2200" dirty="0"/>
              <a:t>, </a:t>
            </a:r>
            <a:r>
              <a:rPr lang="en-US" sz="2200" dirty="0" err="1"/>
              <a:t>где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складиште</a:t>
            </a:r>
            <a:r>
              <a:rPr lang="en-US" sz="2200" dirty="0"/>
              <a:t> и </a:t>
            </a:r>
            <a:r>
              <a:rPr lang="en-US" sz="2200" dirty="0" err="1"/>
              <a:t>чувају</a:t>
            </a:r>
            <a:r>
              <a:rPr lang="en-US" sz="2200" dirty="0"/>
              <a:t> „</a:t>
            </a:r>
            <a:r>
              <a:rPr lang="en-US" sz="2200" dirty="0" err="1"/>
              <a:t>под</a:t>
            </a:r>
            <a:r>
              <a:rPr lang="en-US" sz="2200" dirty="0"/>
              <a:t> </a:t>
            </a:r>
            <a:r>
              <a:rPr lang="en-US" sz="2200" dirty="0" err="1"/>
              <a:t>кључем</a:t>
            </a:r>
            <a:r>
              <a:rPr lang="en-US" sz="2200" dirty="0"/>
              <a:t>“. </a:t>
            </a:r>
            <a:endParaRPr lang="sr-Cyrl-RS" sz="2200" dirty="0" smtClean="0"/>
          </a:p>
          <a:p>
            <a:pPr>
              <a:lnSpc>
                <a:spcPct val="120000"/>
              </a:lnSpc>
            </a:pPr>
            <a:r>
              <a:rPr lang="en-US" sz="2200" dirty="0" err="1"/>
              <a:t>Након</a:t>
            </a:r>
            <a:r>
              <a:rPr lang="en-US" sz="2200" dirty="0"/>
              <a:t> </a:t>
            </a:r>
            <a:r>
              <a:rPr lang="en-US" sz="2200" dirty="0" err="1"/>
              <a:t>провере</a:t>
            </a:r>
            <a:r>
              <a:rPr lang="en-US" sz="2200" dirty="0"/>
              <a:t> </a:t>
            </a:r>
            <a:r>
              <a:rPr lang="en-US" sz="2200" dirty="0" err="1"/>
              <a:t>испоручених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 </a:t>
            </a:r>
            <a:r>
              <a:rPr lang="en-US" sz="2200" dirty="0" err="1"/>
              <a:t>потребно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потписати</a:t>
            </a:r>
            <a:r>
              <a:rPr lang="en-US" sz="2200" dirty="0"/>
              <a:t> </a:t>
            </a:r>
            <a:r>
              <a:rPr lang="en-US" sz="2200" dirty="0" err="1"/>
              <a:t>доставницу</a:t>
            </a:r>
            <a:r>
              <a:rPr lang="en-US" sz="2200" dirty="0"/>
              <a:t>/</a:t>
            </a:r>
            <a:r>
              <a:rPr lang="en-US" sz="2200" dirty="0" err="1"/>
              <a:t>фактуру</a:t>
            </a:r>
            <a:r>
              <a:rPr lang="en-US" sz="2200" dirty="0"/>
              <a:t> и </a:t>
            </a:r>
            <a:r>
              <a:rPr lang="en-US" sz="2200" dirty="0" err="1"/>
              <a:t>ставити</a:t>
            </a:r>
            <a:r>
              <a:rPr lang="en-US" sz="2200" dirty="0"/>
              <a:t> </a:t>
            </a:r>
            <a:r>
              <a:rPr lang="en-US" sz="2200" dirty="0" err="1"/>
              <a:t>датум</a:t>
            </a:r>
            <a:r>
              <a:rPr lang="en-US" sz="2200" dirty="0"/>
              <a:t> </a:t>
            </a:r>
            <a:r>
              <a:rPr lang="en-US" sz="2200" dirty="0" err="1"/>
              <a:t>пријема</a:t>
            </a:r>
            <a:r>
              <a:rPr lang="en-US" sz="2200" dirty="0"/>
              <a:t> </a:t>
            </a:r>
            <a:r>
              <a:rPr lang="en-US" sz="2200" dirty="0" err="1"/>
              <a:t>робе</a:t>
            </a:r>
            <a:r>
              <a:rPr lang="en-US" sz="2200" dirty="0"/>
              <a:t>. </a:t>
            </a:r>
            <a:r>
              <a:rPr lang="en-US" sz="2200" dirty="0" err="1"/>
              <a:t>Један</a:t>
            </a:r>
            <a:r>
              <a:rPr lang="en-US" sz="2200" dirty="0"/>
              <a:t> </a:t>
            </a:r>
            <a:r>
              <a:rPr lang="en-US" sz="2200" dirty="0" err="1"/>
              <a:t>примерак</a:t>
            </a:r>
            <a:r>
              <a:rPr lang="en-US" sz="2200" dirty="0"/>
              <a:t> </a:t>
            </a:r>
            <a:r>
              <a:rPr lang="en-US" sz="2200" dirty="0" err="1"/>
              <a:t>фактуре</a:t>
            </a:r>
            <a:r>
              <a:rPr lang="en-US" sz="2200" dirty="0"/>
              <a:t> </a:t>
            </a:r>
            <a:r>
              <a:rPr lang="en-US" sz="2200" dirty="0" err="1"/>
              <a:t>враћа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добављачу</a:t>
            </a:r>
            <a:r>
              <a:rPr lang="en-US" sz="2200" dirty="0"/>
              <a:t>, а </a:t>
            </a:r>
            <a:r>
              <a:rPr lang="en-US" sz="2200" dirty="0" err="1"/>
              <a:t>други</a:t>
            </a:r>
            <a:r>
              <a:rPr lang="en-US" sz="2200" dirty="0"/>
              <a:t> </a:t>
            </a:r>
            <a:r>
              <a:rPr lang="en-US" sz="2200" dirty="0" err="1"/>
              <a:t>остаје</a:t>
            </a:r>
            <a:r>
              <a:rPr lang="en-US" sz="2200" dirty="0"/>
              <a:t> у </a:t>
            </a:r>
            <a:r>
              <a:rPr lang="en-US" sz="2200" dirty="0" err="1"/>
              <a:t>апотеци</a:t>
            </a:r>
            <a:r>
              <a:rPr lang="en-US" sz="2200" dirty="0"/>
              <a:t> и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основу</a:t>
            </a:r>
            <a:r>
              <a:rPr lang="en-US" sz="2200" dirty="0"/>
              <a:t> </a:t>
            </a:r>
            <a:r>
              <a:rPr lang="en-US" sz="2200" dirty="0" err="1"/>
              <a:t>њега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врши</a:t>
            </a:r>
            <a:r>
              <a:rPr lang="en-US" sz="2200" dirty="0"/>
              <a:t> </a:t>
            </a:r>
            <a:r>
              <a:rPr lang="en-US" sz="2200" dirty="0" err="1"/>
              <a:t>плаћање</a:t>
            </a:r>
            <a:r>
              <a:rPr lang="en-US" sz="2200" dirty="0"/>
              <a:t>. </a:t>
            </a:r>
            <a:r>
              <a:rPr lang="en-US" sz="2200" dirty="0" err="1"/>
              <a:t>Уколико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при</a:t>
            </a:r>
            <a:r>
              <a:rPr lang="en-US" sz="2200" dirty="0"/>
              <a:t> </a:t>
            </a:r>
            <a:r>
              <a:rPr lang="en-US" sz="2200" dirty="0" err="1"/>
              <a:t>провери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пријему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 </a:t>
            </a:r>
            <a:r>
              <a:rPr lang="en-US" sz="2200" dirty="0" err="1"/>
              <a:t>уочен</a:t>
            </a:r>
            <a:r>
              <a:rPr lang="en-US" sz="2200" dirty="0"/>
              <a:t> </a:t>
            </a:r>
            <a:r>
              <a:rPr lang="en-US" sz="2200" dirty="0" err="1"/>
              <a:t>неки</a:t>
            </a:r>
            <a:r>
              <a:rPr lang="en-US" sz="2200" dirty="0"/>
              <a:t> </a:t>
            </a:r>
            <a:r>
              <a:rPr lang="en-US" sz="2200" dirty="0" err="1"/>
              <a:t>пропуст</a:t>
            </a:r>
            <a:r>
              <a:rPr lang="en-US" sz="2200" dirty="0"/>
              <a:t> (</a:t>
            </a:r>
            <a:r>
              <a:rPr lang="en-US" sz="2200" dirty="0" err="1"/>
              <a:t>нпр</a:t>
            </a:r>
            <a:r>
              <a:rPr lang="en-US" sz="2200" dirty="0"/>
              <a:t>. </a:t>
            </a:r>
            <a:r>
              <a:rPr lang="sr-Cyrl-RS" sz="2200" dirty="0" err="1" smtClean="0"/>
              <a:t>н</a:t>
            </a:r>
            <a:r>
              <a:rPr lang="en-US" sz="2200" dirty="0" err="1" smtClean="0"/>
              <a:t>еодговарајућа</a:t>
            </a:r>
            <a:r>
              <a:rPr lang="en-US" sz="2200" dirty="0" smtClean="0"/>
              <a:t> </a:t>
            </a:r>
            <a:r>
              <a:rPr lang="en-US" sz="2200" dirty="0" err="1"/>
              <a:t>количина</a:t>
            </a:r>
            <a:r>
              <a:rPr lang="en-US" sz="2200" dirty="0"/>
              <a:t>, </a:t>
            </a:r>
            <a:r>
              <a:rPr lang="en-US" sz="2200" dirty="0" err="1"/>
              <a:t>неки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поручен</a:t>
            </a:r>
            <a:r>
              <a:rPr lang="en-US" sz="2200" dirty="0"/>
              <a:t> </a:t>
            </a:r>
            <a:r>
              <a:rPr lang="en-US" sz="2200" dirty="0" err="1"/>
              <a:t>није</a:t>
            </a:r>
            <a:r>
              <a:rPr lang="en-US" sz="2200" dirty="0"/>
              <a:t> и </a:t>
            </a:r>
            <a:r>
              <a:rPr lang="en-US" sz="2200" dirty="0" err="1"/>
              <a:t>испоручен</a:t>
            </a:r>
            <a:r>
              <a:rPr lang="en-US" sz="2200" dirty="0"/>
              <a:t>, </a:t>
            </a:r>
            <a:r>
              <a:rPr lang="en-US" sz="2200" dirty="0" err="1"/>
              <a:t>неодговарајући</a:t>
            </a:r>
            <a:r>
              <a:rPr lang="en-US" sz="2200" dirty="0"/>
              <a:t> (</a:t>
            </a:r>
            <a:r>
              <a:rPr lang="en-US" sz="2200" dirty="0" err="1"/>
              <a:t>истекао</a:t>
            </a:r>
            <a:r>
              <a:rPr lang="en-US" sz="2200" dirty="0"/>
              <a:t>) </a:t>
            </a:r>
            <a:r>
              <a:rPr lang="en-US" sz="2200" dirty="0" err="1"/>
              <a:t>рок</a:t>
            </a:r>
            <a:r>
              <a:rPr lang="en-US" sz="2200" dirty="0"/>
              <a:t> </a:t>
            </a:r>
            <a:r>
              <a:rPr lang="en-US" sz="2200" dirty="0" err="1"/>
              <a:t>трајања</a:t>
            </a:r>
            <a:r>
              <a:rPr lang="en-US" sz="2200" dirty="0"/>
              <a:t> и </a:t>
            </a:r>
            <a:r>
              <a:rPr lang="en-US" sz="2200" dirty="0" err="1"/>
              <a:t>сл</a:t>
            </a:r>
            <a:r>
              <a:rPr lang="en-US" sz="2200" dirty="0"/>
              <a:t>.), </a:t>
            </a:r>
            <a:r>
              <a:rPr lang="en-US" sz="2200" dirty="0" err="1"/>
              <a:t>потребно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јасно</a:t>
            </a:r>
            <a:r>
              <a:rPr lang="en-US" sz="2200" dirty="0"/>
              <a:t> </a:t>
            </a:r>
            <a:r>
              <a:rPr lang="en-US" sz="2200" dirty="0" err="1"/>
              <a:t>назначити</a:t>
            </a:r>
            <a:r>
              <a:rPr lang="en-US" sz="2200" dirty="0"/>
              <a:t> о </a:t>
            </a:r>
            <a:r>
              <a:rPr lang="en-US" sz="2200" dirty="0" err="1"/>
              <a:t>каквом</a:t>
            </a:r>
            <a:r>
              <a:rPr lang="en-US" sz="2200" dirty="0"/>
              <a:t> </a:t>
            </a:r>
            <a:r>
              <a:rPr lang="en-US" sz="2200" dirty="0" err="1"/>
              <a:t>пропусту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реч</a:t>
            </a:r>
            <a:r>
              <a:rPr lang="en-US" sz="2200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sr-Cyrl-RS" sz="3200" dirty="0" smtClean="0"/>
          </a:p>
          <a:p>
            <a:pPr>
              <a:buNone/>
            </a:pPr>
            <a:endParaRPr lang="sr-Cyrl-RS" sz="3200" dirty="0"/>
          </a:p>
          <a:p>
            <a:pPr>
              <a:buNone/>
            </a:pPr>
            <a:endParaRPr lang="sr-Cyrl-RS" sz="3200" dirty="0" smtClean="0"/>
          </a:p>
          <a:p>
            <a:pPr algn="ctr">
              <a:buNone/>
            </a:pPr>
            <a:r>
              <a:rPr lang="sr-Cyrl-RS" sz="3200" dirty="0" smtClean="0"/>
              <a:t>ХВАЛА НА ПАЖЊИ!!!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/>
          <a:lstStyle/>
          <a:p>
            <a:r>
              <a:rPr lang="en-US" dirty="0" err="1"/>
              <a:t>Набавка</a:t>
            </a:r>
            <a:r>
              <a:rPr lang="en-US" dirty="0"/>
              <a:t> и </a:t>
            </a:r>
            <a:r>
              <a:rPr lang="en-US" dirty="0" err="1"/>
              <a:t>снабдевање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0" y="1811957"/>
            <a:ext cx="8676456" cy="4785395"/>
          </a:xfrm>
        </p:spPr>
        <p:txBody>
          <a:bodyPr>
            <a:noAutofit/>
          </a:bodyPr>
          <a:lstStyle/>
          <a:p>
            <a:r>
              <a:rPr lang="en-US" sz="2200" dirty="0" err="1"/>
              <a:t>Најважнији</a:t>
            </a:r>
            <a:r>
              <a:rPr lang="en-US" sz="2200" dirty="0"/>
              <a:t> </a:t>
            </a:r>
            <a:r>
              <a:rPr lang="en-US" sz="2200" dirty="0" err="1"/>
              <a:t>циљ</a:t>
            </a:r>
            <a:r>
              <a:rPr lang="en-US" sz="2200" dirty="0"/>
              <a:t> </a:t>
            </a:r>
            <a:r>
              <a:rPr lang="en-US" sz="2200" dirty="0" err="1"/>
              <a:t>јавне</a:t>
            </a:r>
            <a:r>
              <a:rPr lang="en-US" sz="2200" dirty="0"/>
              <a:t> </a:t>
            </a:r>
            <a:r>
              <a:rPr lang="en-US" sz="2200" dirty="0" err="1"/>
              <a:t>апотеке</a:t>
            </a:r>
            <a:r>
              <a:rPr lang="en-US" sz="2200" dirty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/>
              <a:t>да</a:t>
            </a:r>
            <a:r>
              <a:rPr lang="en-US" sz="2200" dirty="0"/>
              <a:t> у </a:t>
            </a:r>
            <a:r>
              <a:rPr lang="en-US" sz="2200" dirty="0" err="1"/>
              <a:t>свако</a:t>
            </a:r>
            <a:r>
              <a:rPr lang="en-US" sz="2200" dirty="0"/>
              <a:t> </a:t>
            </a:r>
            <a:r>
              <a:rPr lang="en-US" sz="2200" dirty="0" err="1"/>
              <a:t>доба</a:t>
            </a:r>
            <a:r>
              <a:rPr lang="en-US" sz="2200" dirty="0"/>
              <a:t> </a:t>
            </a:r>
            <a:r>
              <a:rPr lang="en-US" sz="2200" dirty="0" err="1"/>
              <a:t>обезбеди</a:t>
            </a:r>
            <a:r>
              <a:rPr lang="en-US" sz="2200" dirty="0"/>
              <a:t> </a:t>
            </a:r>
            <a:r>
              <a:rPr lang="en-US" sz="2200" dirty="0" err="1" smtClean="0"/>
              <a:t>пацијентима</a:t>
            </a:r>
            <a:r>
              <a:rPr lang="en-US" sz="2200" dirty="0" smtClean="0"/>
              <a:t> </a:t>
            </a:r>
            <a:r>
              <a:rPr lang="en-US" sz="2200" dirty="0" err="1"/>
              <a:t>потребан</a:t>
            </a:r>
            <a:r>
              <a:rPr lang="en-US" sz="2200" dirty="0"/>
              <a:t> </a:t>
            </a:r>
            <a:r>
              <a:rPr lang="en-US" sz="2200" dirty="0" err="1"/>
              <a:t>лек</a:t>
            </a:r>
            <a:r>
              <a:rPr lang="en-US" sz="2200" dirty="0"/>
              <a:t>, </a:t>
            </a:r>
            <a:r>
              <a:rPr lang="en-US" sz="2200" dirty="0" err="1"/>
              <a:t>медицинско</a:t>
            </a:r>
            <a:r>
              <a:rPr lang="en-US" sz="2200" dirty="0"/>
              <a:t> </a:t>
            </a:r>
            <a:r>
              <a:rPr lang="en-US" sz="2200" dirty="0" err="1"/>
              <a:t>средство</a:t>
            </a:r>
            <a:r>
              <a:rPr lang="en-US" sz="2200" dirty="0"/>
              <a:t> </a:t>
            </a:r>
            <a:r>
              <a:rPr lang="en-US" sz="2200" dirty="0" err="1"/>
              <a:t>или</a:t>
            </a:r>
            <a:r>
              <a:rPr lang="en-US" sz="2200" dirty="0"/>
              <a:t> </a:t>
            </a:r>
            <a:r>
              <a:rPr lang="en-US" sz="2200" dirty="0" err="1"/>
              <a:t>неки</a:t>
            </a:r>
            <a:r>
              <a:rPr lang="en-US" sz="2200" dirty="0"/>
              <a:t> </a:t>
            </a:r>
            <a:r>
              <a:rPr lang="en-US" sz="2200" dirty="0" err="1"/>
              <a:t>други</a:t>
            </a:r>
            <a:r>
              <a:rPr lang="en-US" sz="2200" dirty="0"/>
              <a:t> </a:t>
            </a:r>
            <a:r>
              <a:rPr lang="en-US" sz="2200" dirty="0" err="1"/>
              <a:t>производ</a:t>
            </a:r>
            <a:r>
              <a:rPr lang="en-US" sz="2200" dirty="0"/>
              <a:t> (</a:t>
            </a:r>
            <a:r>
              <a:rPr lang="en-US" sz="2200" dirty="0" err="1"/>
              <a:t>дијететски</a:t>
            </a:r>
            <a:r>
              <a:rPr lang="en-US" sz="2200" dirty="0"/>
              <a:t> </a:t>
            </a:r>
            <a:r>
              <a:rPr lang="en-US" sz="2200" dirty="0" err="1"/>
              <a:t>суплемент</a:t>
            </a:r>
            <a:r>
              <a:rPr lang="en-US" sz="2200" dirty="0"/>
              <a:t>, </a:t>
            </a:r>
            <a:r>
              <a:rPr lang="en-US" sz="2200" dirty="0" err="1"/>
              <a:t>козметички</a:t>
            </a:r>
            <a:r>
              <a:rPr lang="en-US" sz="2200" dirty="0"/>
              <a:t> </a:t>
            </a:r>
            <a:r>
              <a:rPr lang="en-US" sz="2200" dirty="0" err="1" smtClean="0"/>
              <a:t>препарат</a:t>
            </a:r>
            <a:r>
              <a:rPr lang="sr-Cyrl-RS" sz="2200" dirty="0" smtClean="0"/>
              <a:t> и сл.</a:t>
            </a:r>
            <a:r>
              <a:rPr lang="en-US" sz="2200" dirty="0" smtClean="0"/>
              <a:t>). </a:t>
            </a:r>
            <a:r>
              <a:rPr lang="sr-Cyrl-RS" sz="2200" dirty="0" smtClean="0"/>
              <a:t> Како би се то обезбедило неопходне су адекватне</a:t>
            </a:r>
            <a:r>
              <a:rPr lang="en-US" sz="2200" dirty="0" smtClean="0"/>
              <a:t> </a:t>
            </a:r>
            <a:r>
              <a:rPr lang="en-US" sz="2200" dirty="0" err="1" smtClean="0"/>
              <a:t>залих</a:t>
            </a:r>
            <a:r>
              <a:rPr lang="sr-Cyrl-RS" sz="2200" dirty="0" smtClean="0"/>
              <a:t>е</a:t>
            </a:r>
            <a:r>
              <a:rPr lang="en-US" sz="2200" dirty="0" smtClean="0"/>
              <a:t>,</a:t>
            </a:r>
            <a:r>
              <a:rPr lang="sr-Cyrl-RS" sz="2200" dirty="0" smtClean="0"/>
              <a:t> м</a:t>
            </a:r>
            <a:r>
              <a:rPr lang="en-US" sz="2200" dirty="0" err="1" smtClean="0"/>
              <a:t>еђутим</a:t>
            </a:r>
            <a:r>
              <a:rPr lang="en-US" sz="2200" dirty="0"/>
              <a:t>, </a:t>
            </a:r>
            <a:r>
              <a:rPr lang="en-US" sz="2200" dirty="0" err="1"/>
              <a:t>како</a:t>
            </a:r>
            <a:r>
              <a:rPr lang="en-US" sz="2200" dirty="0"/>
              <a:t> </a:t>
            </a:r>
            <a:r>
              <a:rPr lang="en-US" sz="2200" dirty="0" err="1" smtClean="0"/>
              <a:t>апотек</a:t>
            </a:r>
            <a:r>
              <a:rPr lang="sr-Cyrl-RS" sz="2200" dirty="0" smtClean="0"/>
              <a:t>е</a:t>
            </a:r>
            <a:r>
              <a:rPr lang="en-US" sz="2200" dirty="0" smtClean="0"/>
              <a:t> </a:t>
            </a:r>
            <a:r>
              <a:rPr lang="en-US" sz="2200" dirty="0" err="1" smtClean="0"/>
              <a:t>има</a:t>
            </a:r>
            <a:r>
              <a:rPr lang="sr-Cyrl-RS" sz="2200" dirty="0" smtClean="0"/>
              <a:t>ју</a:t>
            </a:r>
            <a:r>
              <a:rPr lang="en-US" sz="2200" dirty="0" smtClean="0"/>
              <a:t> </a:t>
            </a:r>
            <a:r>
              <a:rPr lang="en-US" sz="2200" dirty="0" err="1"/>
              <a:t>ограничен</a:t>
            </a:r>
            <a:r>
              <a:rPr lang="en-US" sz="2200" dirty="0"/>
              <a:t> </a:t>
            </a:r>
            <a:r>
              <a:rPr lang="en-US" sz="2200" dirty="0" err="1"/>
              <a:t>просторни</a:t>
            </a:r>
            <a:r>
              <a:rPr lang="en-US" sz="2200" dirty="0"/>
              <a:t> </a:t>
            </a:r>
            <a:r>
              <a:rPr lang="en-US" sz="2200" dirty="0" err="1"/>
              <a:t>капацитет</a:t>
            </a:r>
            <a:r>
              <a:rPr lang="en-US" sz="2200" dirty="0"/>
              <a:t> </a:t>
            </a:r>
            <a:r>
              <a:rPr lang="en-US" sz="2200" dirty="0" err="1"/>
              <a:t>као</a:t>
            </a:r>
            <a:r>
              <a:rPr lang="en-US" sz="2200" dirty="0"/>
              <a:t> и </a:t>
            </a:r>
            <a:r>
              <a:rPr lang="en-US" sz="2200" dirty="0" err="1" smtClean="0"/>
              <a:t>буџет</a:t>
            </a:r>
            <a:r>
              <a:rPr lang="sr-Cyrl-RS" sz="2200" dirty="0" smtClean="0"/>
              <a:t> неопходно је добро планирање </a:t>
            </a:r>
            <a:r>
              <a:rPr lang="en-US" sz="2200" dirty="0" err="1" smtClean="0"/>
              <a:t>залиха</a:t>
            </a:r>
            <a:r>
              <a:rPr lang="en-US" sz="2200" dirty="0" smtClean="0"/>
              <a:t>. </a:t>
            </a:r>
            <a:endParaRPr lang="sr-Cyrl-RS" sz="2200" dirty="0" smtClean="0"/>
          </a:p>
          <a:p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/>
              <a:t>би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задовољиле</a:t>
            </a:r>
            <a:r>
              <a:rPr lang="en-US" sz="2200" dirty="0"/>
              <a:t> </a:t>
            </a:r>
            <a:r>
              <a:rPr lang="en-US" sz="2200" dirty="0" err="1"/>
              <a:t>потребе</a:t>
            </a:r>
            <a:r>
              <a:rPr lang="en-US" sz="2200" dirty="0"/>
              <a:t> </a:t>
            </a:r>
            <a:r>
              <a:rPr lang="en-US" sz="2200" dirty="0" err="1"/>
              <a:t>пацијената</a:t>
            </a:r>
            <a:r>
              <a:rPr lang="en-US" sz="2200" dirty="0"/>
              <a:t> и </a:t>
            </a:r>
            <a:r>
              <a:rPr lang="en-US" sz="2200" dirty="0" err="1"/>
              <a:t>обезбедиле</a:t>
            </a:r>
            <a:r>
              <a:rPr lang="en-US" sz="2200" dirty="0"/>
              <a:t> </a:t>
            </a:r>
            <a:r>
              <a:rPr lang="en-US" sz="2200" dirty="0" err="1"/>
              <a:t>одговарајуће</a:t>
            </a:r>
            <a:r>
              <a:rPr lang="en-US" sz="2200" dirty="0"/>
              <a:t> </a:t>
            </a:r>
            <a:r>
              <a:rPr lang="en-US" sz="2200" dirty="0" err="1"/>
              <a:t>залихе</a:t>
            </a:r>
            <a:r>
              <a:rPr lang="en-US" sz="2200" dirty="0"/>
              <a:t> </a:t>
            </a:r>
            <a:r>
              <a:rPr lang="en-US" sz="2200" dirty="0" err="1" smtClean="0"/>
              <a:t>потребно</a:t>
            </a:r>
            <a:r>
              <a:rPr lang="en-US" sz="2200" dirty="0" smtClean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пратити</a:t>
            </a:r>
            <a:r>
              <a:rPr lang="en-US" sz="2200" dirty="0"/>
              <a:t> </a:t>
            </a:r>
            <a:r>
              <a:rPr lang="en-US" sz="2200" dirty="0" err="1"/>
              <a:t>промет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 у </a:t>
            </a:r>
            <a:r>
              <a:rPr lang="en-US" sz="2200" dirty="0" err="1"/>
              <a:t>апотеци</a:t>
            </a:r>
            <a:r>
              <a:rPr lang="en-US" sz="2200" dirty="0"/>
              <a:t>. </a:t>
            </a:r>
            <a:r>
              <a:rPr lang="en-US" sz="2200" dirty="0" err="1" smtClean="0"/>
              <a:t>Праћењем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промета</a:t>
            </a:r>
            <a:r>
              <a:rPr lang="en-US" sz="2200" dirty="0" smtClean="0"/>
              <a:t> </a:t>
            </a:r>
            <a:r>
              <a:rPr lang="en-US" sz="2200" dirty="0" err="1" smtClean="0"/>
              <a:t>одређује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минимум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производа</a:t>
            </a:r>
            <a:r>
              <a:rPr lang="en-US" sz="2200" dirty="0" smtClean="0"/>
              <a:t> </a:t>
            </a:r>
            <a:r>
              <a:rPr lang="sr-Cyrl-RS" sz="2200" dirty="0" smtClean="0"/>
              <a:t>у </a:t>
            </a:r>
            <a:r>
              <a:rPr lang="en-US" sz="2200" dirty="0" err="1" smtClean="0"/>
              <a:t>апотеци</a:t>
            </a:r>
            <a:r>
              <a:rPr lang="en-US" sz="2200" dirty="0" smtClean="0"/>
              <a:t>, а </a:t>
            </a:r>
            <a:r>
              <a:rPr lang="en-US" sz="2200" dirty="0" err="1" smtClean="0"/>
              <a:t>елиминишу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они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производи</a:t>
            </a:r>
            <a:r>
              <a:rPr lang="en-US" sz="2200" dirty="0" smtClean="0"/>
              <a:t> </a:t>
            </a:r>
            <a:r>
              <a:rPr lang="en-US" sz="2200" dirty="0" err="1" smtClean="0"/>
              <a:t>који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веома</a:t>
            </a:r>
            <a:r>
              <a:rPr lang="en-US" sz="2200" dirty="0" smtClean="0"/>
              <a:t> </a:t>
            </a:r>
            <a:r>
              <a:rPr lang="en-US" sz="2200" dirty="0" err="1" smtClean="0"/>
              <a:t>ретко</a:t>
            </a:r>
            <a:r>
              <a:rPr lang="en-US" sz="2200" dirty="0" smtClean="0"/>
              <a:t> </a:t>
            </a:r>
            <a:r>
              <a:rPr lang="en-US" sz="2200" dirty="0" err="1" smtClean="0"/>
              <a:t>издају</a:t>
            </a:r>
            <a:r>
              <a:rPr lang="en-US" sz="2200" dirty="0" smtClean="0"/>
              <a:t>/</a:t>
            </a:r>
            <a:r>
              <a:rPr lang="en-US" sz="2200" dirty="0" err="1" smtClean="0"/>
              <a:t>продају</a:t>
            </a:r>
            <a:r>
              <a:rPr lang="en-US" sz="2200" dirty="0" smtClean="0"/>
              <a:t>.</a:t>
            </a:r>
            <a:endParaRPr lang="sr-Cyrl-RS" sz="2200" dirty="0" smtClean="0"/>
          </a:p>
          <a:p>
            <a:endParaRPr lang="en-US" sz="2200" dirty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Набавка</a:t>
            </a:r>
            <a:r>
              <a:rPr lang="en-US" dirty="0" smtClean="0"/>
              <a:t> и </a:t>
            </a:r>
            <a:r>
              <a:rPr lang="en-US" dirty="0" err="1" smtClean="0"/>
              <a:t>снабдевање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err="1" smtClean="0"/>
              <a:t>Залихе</a:t>
            </a:r>
            <a:r>
              <a:rPr lang="en-US" sz="2200" dirty="0" smtClean="0"/>
              <a:t> у </a:t>
            </a:r>
            <a:r>
              <a:rPr lang="en-US" sz="2200" dirty="0" err="1" smtClean="0"/>
              <a:t>апотеци</a:t>
            </a:r>
            <a:r>
              <a:rPr lang="en-US" sz="2200" dirty="0" smtClean="0"/>
              <a:t> </a:t>
            </a:r>
            <a:r>
              <a:rPr lang="en-US" sz="2200" dirty="0" err="1" smtClean="0"/>
              <a:t>никада</a:t>
            </a:r>
            <a:r>
              <a:rPr lang="en-US" sz="2200" dirty="0" smtClean="0"/>
              <a:t> </a:t>
            </a:r>
            <a:r>
              <a:rPr lang="en-US" sz="2200" dirty="0" err="1" smtClean="0"/>
              <a:t>нису</a:t>
            </a:r>
            <a:r>
              <a:rPr lang="en-US" sz="2200" dirty="0" smtClean="0"/>
              <a:t> </a:t>
            </a:r>
            <a:r>
              <a:rPr lang="en-US" sz="2200" dirty="0" err="1" smtClean="0"/>
              <a:t>исте</a:t>
            </a:r>
            <a:r>
              <a:rPr lang="en-US" sz="2200" dirty="0" smtClean="0"/>
              <a:t>, </a:t>
            </a:r>
            <a:r>
              <a:rPr lang="en-US" sz="2200" dirty="0" err="1" smtClean="0"/>
              <a:t>већ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и </a:t>
            </a:r>
            <a:r>
              <a:rPr lang="en-US" sz="2200" dirty="0" err="1" smtClean="0"/>
              <a:t>врста</a:t>
            </a:r>
            <a:r>
              <a:rPr lang="en-US" sz="2200" dirty="0" smtClean="0"/>
              <a:t> и </a:t>
            </a:r>
            <a:r>
              <a:rPr lang="en-US" sz="2200" dirty="0" err="1" smtClean="0"/>
              <a:t>количина</a:t>
            </a:r>
            <a:r>
              <a:rPr lang="en-US" sz="2200" dirty="0" smtClean="0"/>
              <a:t> </a:t>
            </a:r>
            <a:r>
              <a:rPr lang="en-US" sz="2200" dirty="0" err="1" smtClean="0"/>
              <a:t>залиха</a:t>
            </a:r>
            <a:r>
              <a:rPr lang="en-US" sz="2200" dirty="0" smtClean="0"/>
              <a:t> </a:t>
            </a:r>
            <a:r>
              <a:rPr lang="en-US" sz="2200" dirty="0" err="1" smtClean="0"/>
              <a:t>током</a:t>
            </a:r>
            <a:r>
              <a:rPr lang="en-US" sz="2200" dirty="0" smtClean="0"/>
              <a:t> </a:t>
            </a:r>
            <a:r>
              <a:rPr lang="en-US" sz="2200" dirty="0" err="1" smtClean="0"/>
              <a:t>времена</a:t>
            </a:r>
            <a:r>
              <a:rPr lang="en-US" sz="2200" dirty="0" smtClean="0"/>
              <a:t> </a:t>
            </a:r>
            <a:r>
              <a:rPr lang="en-US" sz="2200" dirty="0" err="1" smtClean="0"/>
              <a:t>мења</a:t>
            </a:r>
            <a:r>
              <a:rPr lang="en-US" sz="2200" dirty="0" smtClean="0"/>
              <a:t> у </a:t>
            </a:r>
            <a:r>
              <a:rPr lang="en-US" sz="2200" dirty="0" err="1" smtClean="0"/>
              <a:t>складу</a:t>
            </a:r>
            <a:r>
              <a:rPr lang="en-US" sz="2200" dirty="0" smtClean="0"/>
              <a:t> </a:t>
            </a:r>
            <a:r>
              <a:rPr lang="en-US" sz="2200" dirty="0" err="1" smtClean="0"/>
              <a:t>са</a:t>
            </a:r>
            <a:r>
              <a:rPr lang="en-US" sz="2200" dirty="0" smtClean="0"/>
              <a:t> </a:t>
            </a:r>
            <a:r>
              <a:rPr lang="en-US" sz="2200" dirty="0" err="1" smtClean="0"/>
              <a:t>захтевима</a:t>
            </a:r>
            <a:r>
              <a:rPr lang="en-US" sz="2200" dirty="0" smtClean="0"/>
              <a:t> </a:t>
            </a:r>
            <a:r>
              <a:rPr lang="en-US" sz="2200" dirty="0" err="1" smtClean="0"/>
              <a:t>пацијената</a:t>
            </a:r>
            <a:r>
              <a:rPr lang="en-US" sz="2200" dirty="0" smtClean="0"/>
              <a:t>, </a:t>
            </a:r>
            <a:r>
              <a:rPr lang="en-US" sz="2200" dirty="0" err="1" smtClean="0"/>
              <a:t>нпр</a:t>
            </a:r>
            <a:r>
              <a:rPr lang="en-US" sz="2200" dirty="0" smtClean="0"/>
              <a:t>. </a:t>
            </a:r>
            <a:r>
              <a:rPr lang="en-US" sz="2200" dirty="0" err="1" smtClean="0"/>
              <a:t>сезонским</a:t>
            </a:r>
            <a:r>
              <a:rPr lang="en-US" sz="2200" dirty="0" smtClean="0"/>
              <a:t> </a:t>
            </a:r>
            <a:r>
              <a:rPr lang="en-US" sz="2200" dirty="0" err="1" smtClean="0"/>
              <a:t>потребама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одређеном</a:t>
            </a:r>
            <a:r>
              <a:rPr lang="en-US" sz="2200" dirty="0" smtClean="0"/>
              <a:t> </a:t>
            </a:r>
            <a:r>
              <a:rPr lang="en-US" sz="2200" dirty="0" err="1" smtClean="0"/>
              <a:t>врстом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производа</a:t>
            </a:r>
            <a:r>
              <a:rPr lang="en-US" sz="2200" dirty="0" smtClean="0"/>
              <a:t>.</a:t>
            </a:r>
          </a:p>
          <a:p>
            <a:r>
              <a:rPr lang="en-US" sz="2200" dirty="0" err="1" smtClean="0"/>
              <a:t>Дипломирани</a:t>
            </a:r>
            <a:r>
              <a:rPr lang="en-US" sz="2200" dirty="0" smtClean="0"/>
              <a:t> </a:t>
            </a:r>
            <a:r>
              <a:rPr lang="en-US" sz="2200" dirty="0" err="1" smtClean="0"/>
              <a:t>фармацеут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одговоран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фармацеутски</a:t>
            </a:r>
            <a:r>
              <a:rPr lang="en-US" sz="2200" dirty="0" smtClean="0"/>
              <a:t> </a:t>
            </a:r>
            <a:r>
              <a:rPr lang="en-US" sz="2200" dirty="0" err="1" smtClean="0"/>
              <a:t>аспект</a:t>
            </a:r>
            <a:r>
              <a:rPr lang="en-US" sz="2200" dirty="0" smtClean="0"/>
              <a:t> (</a:t>
            </a:r>
            <a:r>
              <a:rPr lang="en-US" sz="2200" dirty="0" err="1" smtClean="0"/>
              <a:t>стручни</a:t>
            </a:r>
            <a:r>
              <a:rPr lang="en-US" sz="2200" dirty="0" smtClean="0"/>
              <a:t> </a:t>
            </a:r>
            <a:r>
              <a:rPr lang="en-US" sz="2200" dirty="0" err="1" smtClean="0"/>
              <a:t>елемент</a:t>
            </a:r>
            <a:r>
              <a:rPr lang="en-US" sz="2200" dirty="0" smtClean="0"/>
              <a:t>) </a:t>
            </a:r>
            <a:r>
              <a:rPr lang="en-US" sz="2200" dirty="0" err="1" smtClean="0"/>
              <a:t>набавке</a:t>
            </a:r>
            <a:r>
              <a:rPr lang="en-US" sz="2200" dirty="0" smtClean="0"/>
              <a:t>. </a:t>
            </a:r>
            <a:endParaRPr lang="sr-Cyrl-RS" sz="2200" dirty="0" smtClean="0"/>
          </a:p>
          <a:p>
            <a:r>
              <a:rPr lang="en-US" sz="2200" dirty="0" err="1" smtClean="0"/>
              <a:t>Јавна</a:t>
            </a:r>
            <a:r>
              <a:rPr lang="en-US" sz="2200" dirty="0" smtClean="0"/>
              <a:t> </a:t>
            </a:r>
            <a:r>
              <a:rPr lang="en-US" sz="2200" dirty="0" err="1" smtClean="0"/>
              <a:t>апотека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лековима</a:t>
            </a:r>
            <a:r>
              <a:rPr lang="en-US" sz="2200" dirty="0" smtClean="0"/>
              <a:t> и </a:t>
            </a:r>
            <a:r>
              <a:rPr lang="en-US" sz="2200" dirty="0" err="1" smtClean="0"/>
              <a:t>медицинским</a:t>
            </a:r>
            <a:r>
              <a:rPr lang="en-US" sz="2200" dirty="0" smtClean="0"/>
              <a:t> </a:t>
            </a:r>
            <a:r>
              <a:rPr lang="en-US" sz="2200" dirty="0" err="1" smtClean="0"/>
              <a:t>средствима</a:t>
            </a:r>
            <a:r>
              <a:rPr lang="en-US" sz="2200" dirty="0" smtClean="0"/>
              <a:t> </a:t>
            </a:r>
            <a:r>
              <a:rPr lang="en-US" sz="2200" dirty="0" err="1" smtClean="0"/>
              <a:t>снабдева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преко</a:t>
            </a:r>
            <a:r>
              <a:rPr lang="en-US" sz="2200" dirty="0" smtClean="0"/>
              <a:t> </a:t>
            </a:r>
            <a:r>
              <a:rPr lang="sr-Cyrl-RS" sz="2200" dirty="0" smtClean="0"/>
              <a:t>веледрогерија </a:t>
            </a:r>
            <a:r>
              <a:rPr lang="en-US" sz="2200" dirty="0" err="1" smtClean="0"/>
              <a:t>које</a:t>
            </a:r>
            <a:r>
              <a:rPr lang="en-US" sz="2200" dirty="0" smtClean="0"/>
              <a:t> </a:t>
            </a:r>
            <a:r>
              <a:rPr lang="en-US" sz="2200" dirty="0" err="1" smtClean="0"/>
              <a:t>имају</a:t>
            </a:r>
            <a:r>
              <a:rPr lang="en-US" sz="2200" dirty="0" smtClean="0"/>
              <a:t> </a:t>
            </a:r>
            <a:r>
              <a:rPr lang="en-US" sz="2200" dirty="0" err="1" smtClean="0"/>
              <a:t>дозволу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промет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велико</a:t>
            </a:r>
            <a:r>
              <a:rPr lang="en-US" sz="2200" dirty="0" smtClean="0"/>
              <a:t> </a:t>
            </a:r>
            <a:r>
              <a:rPr lang="sr-Cyrl-RS" sz="2200" dirty="0" smtClean="0"/>
              <a:t>(издаје </a:t>
            </a:r>
            <a:r>
              <a:rPr lang="en-US" sz="2200" dirty="0" err="1" smtClean="0"/>
              <a:t>Министарство</a:t>
            </a:r>
            <a:r>
              <a:rPr lang="en-US" sz="2200" dirty="0" smtClean="0"/>
              <a:t> </a:t>
            </a:r>
            <a:r>
              <a:rPr lang="en-US" sz="2200" dirty="0" err="1" smtClean="0"/>
              <a:t>здравља</a:t>
            </a:r>
            <a:r>
              <a:rPr lang="en-US" sz="2200" dirty="0" smtClean="0"/>
              <a:t> Р</a:t>
            </a:r>
            <a:r>
              <a:rPr lang="sr-Cyrl-RS" sz="2200" dirty="0" smtClean="0"/>
              <a:t>.</a:t>
            </a:r>
            <a:r>
              <a:rPr lang="en-US" sz="2200" dirty="0" smtClean="0"/>
              <a:t> </a:t>
            </a:r>
            <a:r>
              <a:rPr lang="en-US" sz="2200" dirty="0" err="1" smtClean="0"/>
              <a:t>Србије</a:t>
            </a:r>
            <a:r>
              <a:rPr lang="sr-Cyrl-RS" sz="2200" dirty="0" smtClean="0"/>
              <a:t>)</a:t>
            </a:r>
            <a:r>
              <a:rPr lang="en-US" sz="2200" dirty="0" smtClean="0"/>
              <a:t> </a:t>
            </a:r>
            <a:r>
              <a:rPr lang="en-US" sz="2200" dirty="0" err="1" smtClean="0"/>
              <a:t>одређене</a:t>
            </a:r>
            <a:r>
              <a:rPr lang="en-US" sz="2200" dirty="0" smtClean="0"/>
              <a:t> </a:t>
            </a:r>
            <a:r>
              <a:rPr lang="en-US" sz="2200" dirty="0" err="1" smtClean="0"/>
              <a:t>врсте</a:t>
            </a:r>
            <a:r>
              <a:rPr lang="en-US" sz="2200" dirty="0" smtClean="0"/>
              <a:t>, </a:t>
            </a:r>
            <a:r>
              <a:rPr lang="en-US" sz="2200" dirty="0" err="1" smtClean="0"/>
              <a:t>односно</a:t>
            </a:r>
            <a:r>
              <a:rPr lang="en-US" sz="2200" dirty="0" smtClean="0"/>
              <a:t> </a:t>
            </a:r>
            <a:r>
              <a:rPr lang="en-US" sz="2200" dirty="0" err="1" smtClean="0"/>
              <a:t>групе</a:t>
            </a:r>
            <a:r>
              <a:rPr lang="en-US" sz="2200" dirty="0" smtClean="0"/>
              <a:t> </a:t>
            </a:r>
            <a:r>
              <a:rPr lang="en-US" sz="2200" dirty="0" err="1" smtClean="0"/>
              <a:t>лекова</a:t>
            </a:r>
            <a:r>
              <a:rPr lang="en-US" sz="2200" dirty="0" smtClean="0"/>
              <a:t>, </a:t>
            </a:r>
            <a:r>
              <a:rPr lang="en-US" sz="2200" dirty="0" err="1" smtClean="0"/>
              <a:t>као</a:t>
            </a:r>
            <a:r>
              <a:rPr lang="en-US" sz="2200" dirty="0" smtClean="0"/>
              <a:t> и </a:t>
            </a:r>
            <a:r>
              <a:rPr lang="en-US" sz="2200" dirty="0" err="1" smtClean="0"/>
              <a:t>одређене</a:t>
            </a:r>
            <a:r>
              <a:rPr lang="en-US" sz="2200" dirty="0" smtClean="0"/>
              <a:t> </a:t>
            </a:r>
            <a:r>
              <a:rPr lang="en-US" sz="2200" dirty="0" err="1" smtClean="0"/>
              <a:t>класе</a:t>
            </a:r>
            <a:r>
              <a:rPr lang="en-US" sz="2200" dirty="0" smtClean="0"/>
              <a:t> и </a:t>
            </a:r>
            <a:r>
              <a:rPr lang="en-US" sz="2200" dirty="0" err="1" smtClean="0"/>
              <a:t>категорије</a:t>
            </a:r>
            <a:r>
              <a:rPr lang="en-US" sz="2200" dirty="0" smtClean="0"/>
              <a:t> </a:t>
            </a:r>
            <a:r>
              <a:rPr lang="en-US" sz="2200" dirty="0" err="1" smtClean="0"/>
              <a:t>медицинских</a:t>
            </a:r>
            <a:r>
              <a:rPr lang="en-US" sz="2200" dirty="0" smtClean="0"/>
              <a:t> </a:t>
            </a:r>
            <a:r>
              <a:rPr lang="en-US" sz="2200" dirty="0" err="1" smtClean="0"/>
              <a:t>средстава</a:t>
            </a:r>
            <a:r>
              <a:rPr lang="en-US" sz="2200" dirty="0" smtClean="0"/>
              <a:t>. </a:t>
            </a:r>
            <a:endParaRPr lang="sr-Cyrl-RS" sz="2200" dirty="0" smtClean="0"/>
          </a:p>
          <a:p>
            <a:endParaRPr lang="en-US" sz="2200" dirty="0" smtClean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sr-Cyrl-RS" dirty="0" smtClean="0"/>
              <a:t>Веледрогерије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0" y="1772816"/>
            <a:ext cx="8604448" cy="511256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200" dirty="0" err="1" smtClean="0"/>
              <a:t>Под</a:t>
            </a:r>
            <a:r>
              <a:rPr lang="en-US" sz="2200" dirty="0" smtClean="0"/>
              <a:t> </a:t>
            </a:r>
            <a:r>
              <a:rPr lang="en-US" sz="2200" dirty="0" err="1"/>
              <a:t>прометом</a:t>
            </a:r>
            <a:r>
              <a:rPr lang="en-US" sz="2200" dirty="0"/>
              <a:t> </a:t>
            </a:r>
            <a:r>
              <a:rPr lang="en-US" sz="2200" dirty="0" err="1"/>
              <a:t>лекова</a:t>
            </a:r>
            <a:r>
              <a:rPr lang="en-US" sz="2200" dirty="0"/>
              <a:t> и </a:t>
            </a:r>
            <a:r>
              <a:rPr lang="en-US" sz="2200" dirty="0" err="1"/>
              <a:t>медицинских</a:t>
            </a:r>
            <a:r>
              <a:rPr lang="en-US" sz="2200" dirty="0"/>
              <a:t> </a:t>
            </a:r>
            <a:r>
              <a:rPr lang="en-US" sz="2200" dirty="0" err="1"/>
              <a:t>средстава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велико</a:t>
            </a:r>
            <a:r>
              <a:rPr lang="en-US" sz="2200" dirty="0"/>
              <a:t> </a:t>
            </a:r>
            <a:r>
              <a:rPr lang="en-US" sz="2200" dirty="0" err="1"/>
              <a:t>подразумевају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увоз</a:t>
            </a:r>
            <a:r>
              <a:rPr lang="en-US" sz="2200" dirty="0"/>
              <a:t>, </a:t>
            </a:r>
            <a:r>
              <a:rPr lang="en-US" sz="2200" dirty="0" err="1"/>
              <a:t>извоз</a:t>
            </a:r>
            <a:r>
              <a:rPr lang="en-US" sz="2200" dirty="0"/>
              <a:t>, </a:t>
            </a:r>
            <a:r>
              <a:rPr lang="en-US" sz="2200" dirty="0" err="1"/>
              <a:t>набавка</a:t>
            </a:r>
            <a:r>
              <a:rPr lang="en-US" sz="2200" dirty="0"/>
              <a:t>, </a:t>
            </a:r>
            <a:r>
              <a:rPr lang="en-US" sz="2200" dirty="0" err="1"/>
              <a:t>складиштење</a:t>
            </a:r>
            <a:r>
              <a:rPr lang="en-US" sz="2200" dirty="0"/>
              <a:t> и </a:t>
            </a:r>
            <a:r>
              <a:rPr lang="en-US" sz="2200" dirty="0" err="1"/>
              <a:t>дистрибуција</a:t>
            </a:r>
            <a:r>
              <a:rPr lang="en-US" sz="2200" dirty="0"/>
              <a:t> </a:t>
            </a:r>
            <a:r>
              <a:rPr lang="en-US" sz="2200" dirty="0" err="1"/>
              <a:t>лекова</a:t>
            </a:r>
            <a:r>
              <a:rPr lang="en-US" sz="2200" dirty="0"/>
              <a:t> и </a:t>
            </a:r>
            <a:r>
              <a:rPr lang="en-US" sz="2200" dirty="0" err="1"/>
              <a:t>медицинских</a:t>
            </a:r>
            <a:r>
              <a:rPr lang="en-US" sz="2200" dirty="0"/>
              <a:t> </a:t>
            </a:r>
            <a:r>
              <a:rPr lang="en-US" sz="2200" dirty="0" err="1"/>
              <a:t>средстава</a:t>
            </a:r>
            <a:r>
              <a:rPr lang="en-US" sz="2200" dirty="0"/>
              <a:t>. </a:t>
            </a:r>
            <a:endParaRPr lang="sr-Cyrl-RS" sz="2200" dirty="0" smtClean="0"/>
          </a:p>
          <a:p>
            <a:pPr>
              <a:lnSpc>
                <a:spcPct val="120000"/>
              </a:lnSpc>
            </a:pPr>
            <a:r>
              <a:rPr lang="en-US" sz="2200" dirty="0" err="1" smtClean="0"/>
              <a:t>Веле</a:t>
            </a:r>
            <a:r>
              <a:rPr lang="sr-Cyrl-RS" sz="2200" dirty="0" smtClean="0"/>
              <a:t>дрогерије</a:t>
            </a:r>
            <a:r>
              <a:rPr lang="en-US" sz="2200" dirty="0" smtClean="0"/>
              <a:t> </a:t>
            </a:r>
            <a:r>
              <a:rPr lang="en-US" sz="2200" dirty="0" err="1" smtClean="0"/>
              <a:t>врш</a:t>
            </a:r>
            <a:r>
              <a:rPr lang="sr-Cyrl-RS" sz="2200" dirty="0" smtClean="0"/>
              <a:t>е</a:t>
            </a:r>
            <a:r>
              <a:rPr lang="en-US" sz="2200" dirty="0" smtClean="0"/>
              <a:t> </a:t>
            </a:r>
            <a:r>
              <a:rPr lang="en-US" sz="2200" dirty="0" err="1"/>
              <a:t>промет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велико</a:t>
            </a:r>
            <a:r>
              <a:rPr lang="en-US" sz="2200" dirty="0"/>
              <a:t> </a:t>
            </a:r>
            <a:r>
              <a:rPr lang="en-US" sz="2200" dirty="0" err="1"/>
              <a:t>само</a:t>
            </a:r>
            <a:r>
              <a:rPr lang="en-US" sz="2200" dirty="0"/>
              <a:t> </a:t>
            </a:r>
            <a:r>
              <a:rPr lang="en-US" sz="2200" dirty="0" err="1"/>
              <a:t>оних</a:t>
            </a:r>
            <a:r>
              <a:rPr lang="en-US" sz="2200" dirty="0"/>
              <a:t> </a:t>
            </a:r>
            <a:r>
              <a:rPr lang="en-US" sz="2200" dirty="0" err="1"/>
              <a:t>лекова</a:t>
            </a:r>
            <a:r>
              <a:rPr lang="en-US" sz="2200" dirty="0"/>
              <a:t> и </a:t>
            </a:r>
            <a:r>
              <a:rPr lang="en-US" sz="2200" dirty="0" err="1"/>
              <a:t>медицинских</a:t>
            </a:r>
            <a:r>
              <a:rPr lang="en-US" sz="2200" dirty="0"/>
              <a:t> </a:t>
            </a:r>
            <a:r>
              <a:rPr lang="en-US" sz="2200" dirty="0" err="1"/>
              <a:t>средстава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имају</a:t>
            </a:r>
            <a:r>
              <a:rPr lang="en-US" sz="2200" dirty="0"/>
              <a:t> </a:t>
            </a:r>
            <a:r>
              <a:rPr lang="en-US" sz="2200" dirty="0" err="1"/>
              <a:t>одобрење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стављање</a:t>
            </a:r>
            <a:r>
              <a:rPr lang="en-US" sz="2200" dirty="0"/>
              <a:t> у </a:t>
            </a:r>
            <a:r>
              <a:rPr lang="en-US" sz="2200" dirty="0" err="1"/>
              <a:t>промет</a:t>
            </a:r>
            <a:r>
              <a:rPr lang="en-US" sz="2200" dirty="0"/>
              <a:t> </a:t>
            </a:r>
            <a:r>
              <a:rPr lang="en-US" sz="2200" dirty="0" err="1"/>
              <a:t>издато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/>
              <a:t>стране</a:t>
            </a:r>
            <a:r>
              <a:rPr lang="en-US" sz="2200" dirty="0"/>
              <a:t> </a:t>
            </a:r>
            <a:r>
              <a:rPr lang="en-US" sz="2200" dirty="0" err="1"/>
              <a:t>Министарства</a:t>
            </a:r>
            <a:r>
              <a:rPr lang="en-US" sz="2200" dirty="0"/>
              <a:t> </a:t>
            </a:r>
            <a:r>
              <a:rPr lang="en-US" sz="2200" dirty="0" err="1"/>
              <a:t>здравља</a:t>
            </a:r>
            <a:r>
              <a:rPr lang="en-US" sz="2200" dirty="0"/>
              <a:t> </a:t>
            </a:r>
            <a:r>
              <a:rPr lang="en-US" sz="2200" dirty="0" smtClean="0"/>
              <a:t>Р</a:t>
            </a:r>
            <a:r>
              <a:rPr lang="sr-Cyrl-RS" sz="2200" dirty="0" smtClean="0"/>
              <a:t>.</a:t>
            </a:r>
            <a:r>
              <a:rPr lang="en-US" sz="2200" dirty="0" smtClean="0"/>
              <a:t> </a:t>
            </a:r>
            <a:r>
              <a:rPr lang="en-US" sz="2200" dirty="0" err="1" smtClean="0"/>
              <a:t>Србије</a:t>
            </a:r>
            <a:r>
              <a:rPr lang="sr-Latn-RS" sz="2200" dirty="0" smtClean="0"/>
              <a:t> </a:t>
            </a:r>
            <a:r>
              <a:rPr lang="sr-Cyrl-RS" sz="2200" dirty="0" smtClean="0"/>
              <a:t>и </a:t>
            </a:r>
            <a:r>
              <a:rPr lang="en-US" sz="2200" dirty="0" err="1" smtClean="0"/>
              <a:t>Агенције</a:t>
            </a:r>
            <a:r>
              <a:rPr lang="en-US" sz="2200" dirty="0" smtClean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лекове</a:t>
            </a:r>
            <a:r>
              <a:rPr lang="en-US" sz="2200" dirty="0"/>
              <a:t> и </a:t>
            </a:r>
            <a:r>
              <a:rPr lang="en-US" sz="2200" dirty="0" err="1"/>
              <a:t>медицинска</a:t>
            </a:r>
            <a:r>
              <a:rPr lang="en-US" sz="2200" dirty="0"/>
              <a:t> </a:t>
            </a:r>
            <a:r>
              <a:rPr lang="en-US" sz="2200" dirty="0" err="1"/>
              <a:t>средства</a:t>
            </a:r>
            <a:r>
              <a:rPr lang="en-US" sz="2200" dirty="0"/>
              <a:t> </a:t>
            </a:r>
            <a:r>
              <a:rPr lang="en-US" sz="2200" dirty="0" err="1"/>
              <a:t>Србије</a:t>
            </a:r>
            <a:r>
              <a:rPr lang="en-US" sz="2200" dirty="0"/>
              <a:t> (АЛИМС). </a:t>
            </a:r>
            <a:r>
              <a:rPr lang="en-US" sz="2200" dirty="0" err="1" smtClean="0"/>
              <a:t>Веле</a:t>
            </a:r>
            <a:r>
              <a:rPr lang="sr-Cyrl-RS" sz="2200" dirty="0" smtClean="0"/>
              <a:t>дрогериј</a:t>
            </a:r>
            <a:r>
              <a:rPr lang="en-US" sz="2200" dirty="0" smtClean="0"/>
              <a:t>а </a:t>
            </a:r>
            <a:r>
              <a:rPr lang="en-US" sz="2200" dirty="0" err="1"/>
              <a:t>може</a:t>
            </a:r>
            <a:r>
              <a:rPr lang="en-US" sz="2200" dirty="0"/>
              <a:t> </a:t>
            </a:r>
            <a:r>
              <a:rPr lang="en-US" sz="2200" dirty="0" err="1"/>
              <a:t>вршити</a:t>
            </a:r>
            <a:r>
              <a:rPr lang="en-US" sz="2200" dirty="0"/>
              <a:t> </a:t>
            </a:r>
            <a:r>
              <a:rPr lang="en-US" sz="2200" dirty="0" err="1"/>
              <a:t>промет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велико</a:t>
            </a:r>
            <a:r>
              <a:rPr lang="en-US" sz="2200" dirty="0"/>
              <a:t> и </a:t>
            </a:r>
            <a:r>
              <a:rPr lang="en-US" sz="2200" dirty="0" err="1"/>
              <a:t>лекова</a:t>
            </a:r>
            <a:r>
              <a:rPr lang="en-US" sz="2200" dirty="0"/>
              <a:t> и </a:t>
            </a:r>
            <a:r>
              <a:rPr lang="en-US" sz="2200" dirty="0" err="1"/>
              <a:t>медицинских</a:t>
            </a:r>
            <a:r>
              <a:rPr lang="en-US" sz="2200" dirty="0"/>
              <a:t> </a:t>
            </a:r>
            <a:r>
              <a:rPr lang="en-US" sz="2200" dirty="0" err="1" smtClean="0"/>
              <a:t>средстава</a:t>
            </a:r>
            <a:r>
              <a:rPr lang="sr-Cyrl-RS" sz="2200" dirty="0" smtClean="0"/>
              <a:t> </a:t>
            </a:r>
            <a:r>
              <a:rPr lang="en-US" sz="2200" dirty="0" err="1" smtClean="0"/>
              <a:t>који</a:t>
            </a:r>
            <a:r>
              <a:rPr lang="en-US" sz="2200" dirty="0" smtClean="0"/>
              <a:t> </a:t>
            </a:r>
            <a:r>
              <a:rPr lang="en-US" sz="2200" dirty="0" err="1"/>
              <a:t>немају</a:t>
            </a:r>
            <a:r>
              <a:rPr lang="en-US" sz="2200" dirty="0"/>
              <a:t> </a:t>
            </a:r>
            <a:r>
              <a:rPr lang="en-US" sz="2200" dirty="0" err="1"/>
              <a:t>дозволу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стављање</a:t>
            </a:r>
            <a:r>
              <a:rPr lang="en-US" sz="2200" dirty="0"/>
              <a:t> у </a:t>
            </a:r>
            <a:r>
              <a:rPr lang="en-US" sz="2200" dirty="0" err="1"/>
              <a:t>промет</a:t>
            </a:r>
            <a:r>
              <a:rPr lang="en-US" sz="2200" dirty="0"/>
              <a:t> у </a:t>
            </a:r>
            <a:r>
              <a:rPr lang="en-US" sz="2200" dirty="0" err="1"/>
              <a:t>нашој</a:t>
            </a:r>
            <a:r>
              <a:rPr lang="en-US" sz="2200" dirty="0"/>
              <a:t> </a:t>
            </a:r>
            <a:r>
              <a:rPr lang="en-US" sz="2200" dirty="0" err="1"/>
              <a:t>земљи</a:t>
            </a:r>
            <a:r>
              <a:rPr lang="en-US" sz="2200" dirty="0"/>
              <a:t>, </a:t>
            </a:r>
            <a:r>
              <a:rPr lang="en-US" sz="2200" dirty="0" err="1"/>
              <a:t>али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у </a:t>
            </a:r>
            <a:r>
              <a:rPr lang="en-US" sz="2200" dirty="0" err="1"/>
              <a:t>том</a:t>
            </a:r>
            <a:r>
              <a:rPr lang="en-US" sz="2200" dirty="0"/>
              <a:t> </a:t>
            </a:r>
            <a:r>
              <a:rPr lang="en-US" sz="2200" dirty="0" err="1"/>
              <a:t>случају</a:t>
            </a:r>
            <a:r>
              <a:rPr lang="en-US" sz="2200" dirty="0"/>
              <a:t> </a:t>
            </a:r>
            <a:r>
              <a:rPr lang="en-US" sz="2200" dirty="0" err="1"/>
              <a:t>неопходно</a:t>
            </a:r>
            <a:r>
              <a:rPr lang="en-US" sz="2200" dirty="0"/>
              <a:t> </a:t>
            </a:r>
            <a:r>
              <a:rPr lang="en-US" sz="2200" dirty="0" err="1"/>
              <a:t>одобрење</a:t>
            </a:r>
            <a:r>
              <a:rPr lang="en-US" sz="2200" dirty="0"/>
              <a:t> АЛИМС-а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Јавне набавке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err="1"/>
              <a:t>Апотеке</a:t>
            </a:r>
            <a:r>
              <a:rPr lang="en-US" sz="2200" dirty="0"/>
              <a:t> </a:t>
            </a:r>
            <a:r>
              <a:rPr lang="en-US" sz="2200" dirty="0" err="1"/>
              <a:t>које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у </a:t>
            </a:r>
            <a:r>
              <a:rPr lang="en-US" sz="2200" dirty="0" err="1"/>
              <a:t>државној</a:t>
            </a:r>
            <a:r>
              <a:rPr lang="en-US" sz="2200" dirty="0"/>
              <a:t> </a:t>
            </a:r>
            <a:r>
              <a:rPr lang="en-US" sz="2200" dirty="0" err="1" smtClean="0"/>
              <a:t>својини</a:t>
            </a:r>
            <a:r>
              <a:rPr lang="sr-Cyrl-RS" sz="2200" dirty="0" smtClean="0"/>
              <a:t>, као и апотеке у приватној својини које се са више од</a:t>
            </a:r>
            <a:r>
              <a:rPr lang="ru-RU" sz="2200" dirty="0" smtClean="0"/>
              <a:t> 50% финансирају из државних средстава  (државни орган, орган аутономне покрајине и орган локалне самоуправе)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снабдева</a:t>
            </a:r>
            <a:r>
              <a:rPr lang="sr-Cyrl-RS" sz="2200" dirty="0" smtClean="0"/>
              <a:t>ју</a:t>
            </a:r>
            <a:r>
              <a:rPr lang="en-US" sz="2200" dirty="0" smtClean="0"/>
              <a:t> </a:t>
            </a:r>
            <a:r>
              <a:rPr lang="en-US" sz="2200" dirty="0" err="1"/>
              <a:t>лековима</a:t>
            </a:r>
            <a:r>
              <a:rPr lang="en-US" sz="2200" dirty="0"/>
              <a:t> и </a:t>
            </a:r>
            <a:r>
              <a:rPr lang="en-US" sz="2200" dirty="0" err="1"/>
              <a:t>медицинским</a:t>
            </a:r>
            <a:r>
              <a:rPr lang="en-US" sz="2200" dirty="0"/>
              <a:t> </a:t>
            </a:r>
            <a:r>
              <a:rPr lang="en-US" sz="2200" dirty="0" err="1"/>
              <a:t>средствима</a:t>
            </a:r>
            <a:r>
              <a:rPr lang="en-US" sz="2200" dirty="0"/>
              <a:t> </a:t>
            </a:r>
            <a:r>
              <a:rPr lang="en-US" sz="2200" dirty="0" err="1"/>
              <a:t>путем</a:t>
            </a:r>
            <a:r>
              <a:rPr lang="en-US" sz="2200" dirty="0"/>
              <a:t> </a:t>
            </a:r>
            <a:r>
              <a:rPr lang="en-US" sz="2200" dirty="0" err="1"/>
              <a:t>јавних</a:t>
            </a:r>
            <a:r>
              <a:rPr lang="en-US" sz="2200" dirty="0"/>
              <a:t> </a:t>
            </a:r>
            <a:r>
              <a:rPr lang="en-US" sz="2200" dirty="0" err="1"/>
              <a:t>набавки</a:t>
            </a:r>
            <a:r>
              <a:rPr lang="en-US" sz="2200" dirty="0"/>
              <a:t> (</a:t>
            </a:r>
            <a:r>
              <a:rPr lang="en-US" sz="2200" dirty="0" err="1"/>
              <a:t>тендера</a:t>
            </a:r>
            <a:r>
              <a:rPr lang="en-US" sz="2200" dirty="0" smtClean="0"/>
              <a:t>).</a:t>
            </a:r>
            <a:endParaRPr lang="sr-Cyrl-RS" sz="2200" dirty="0" smtClean="0"/>
          </a:p>
          <a:p>
            <a:r>
              <a:rPr lang="en-US" sz="2200" dirty="0" err="1"/>
              <a:t>Јавна</a:t>
            </a:r>
            <a:r>
              <a:rPr lang="en-US" sz="2200" dirty="0"/>
              <a:t> </a:t>
            </a:r>
            <a:r>
              <a:rPr lang="en-US" sz="2200" dirty="0" err="1"/>
              <a:t>набавка</a:t>
            </a:r>
            <a:r>
              <a:rPr lang="en-US" sz="2200" dirty="0"/>
              <a:t> </a:t>
            </a:r>
            <a:r>
              <a:rPr lang="en-US" sz="2200" dirty="0" err="1"/>
              <a:t>представља</a:t>
            </a:r>
            <a:r>
              <a:rPr lang="en-US" sz="2200" dirty="0"/>
              <a:t> </a:t>
            </a:r>
            <a:r>
              <a:rPr lang="en-US" sz="2200" dirty="0" err="1"/>
              <a:t>прибављање</a:t>
            </a:r>
            <a:r>
              <a:rPr lang="en-US" sz="2200" dirty="0"/>
              <a:t> </a:t>
            </a:r>
            <a:r>
              <a:rPr lang="en-US" sz="2200" dirty="0" err="1"/>
              <a:t>добара</a:t>
            </a:r>
            <a:r>
              <a:rPr lang="en-US" sz="2200" dirty="0"/>
              <a:t>, </a:t>
            </a:r>
            <a:r>
              <a:rPr lang="en-US" sz="2200" dirty="0" err="1"/>
              <a:t>услуга</a:t>
            </a:r>
            <a:r>
              <a:rPr lang="en-US" sz="2200" dirty="0"/>
              <a:t> </a:t>
            </a:r>
            <a:r>
              <a:rPr lang="en-US" sz="2200" dirty="0" err="1"/>
              <a:t>или</a:t>
            </a:r>
            <a:r>
              <a:rPr lang="en-US" sz="2200" dirty="0"/>
              <a:t> </a:t>
            </a:r>
            <a:r>
              <a:rPr lang="en-US" sz="2200" dirty="0" err="1"/>
              <a:t>уступање</a:t>
            </a:r>
            <a:r>
              <a:rPr lang="en-US" sz="2200" dirty="0"/>
              <a:t> </a:t>
            </a:r>
            <a:r>
              <a:rPr lang="en-US" sz="2200" dirty="0" err="1"/>
              <a:t>извођења</a:t>
            </a:r>
            <a:r>
              <a:rPr lang="en-US" sz="2200" dirty="0"/>
              <a:t> </a:t>
            </a:r>
            <a:r>
              <a:rPr lang="en-US" sz="2200" dirty="0" err="1"/>
              <a:t>радова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/>
              <a:t>стране</a:t>
            </a:r>
            <a:r>
              <a:rPr lang="en-US" sz="2200" dirty="0"/>
              <a:t> </a:t>
            </a:r>
            <a:r>
              <a:rPr lang="en-US" sz="2200" dirty="0" err="1"/>
              <a:t>државног</a:t>
            </a:r>
            <a:r>
              <a:rPr lang="en-US" sz="2200" dirty="0"/>
              <a:t> </a:t>
            </a:r>
            <a:r>
              <a:rPr lang="en-US" sz="2200" dirty="0" err="1"/>
              <a:t>органа</a:t>
            </a:r>
            <a:r>
              <a:rPr lang="en-US" sz="2200" dirty="0"/>
              <a:t>, </a:t>
            </a:r>
            <a:r>
              <a:rPr lang="en-US" sz="2200" dirty="0" err="1"/>
              <a:t>организације</a:t>
            </a:r>
            <a:r>
              <a:rPr lang="en-US" sz="2200" dirty="0"/>
              <a:t>, </a:t>
            </a:r>
            <a:r>
              <a:rPr lang="en-US" sz="2200" dirty="0" err="1"/>
              <a:t>установе</a:t>
            </a:r>
            <a:r>
              <a:rPr lang="en-US" sz="2200" dirty="0"/>
              <a:t> </a:t>
            </a:r>
            <a:r>
              <a:rPr lang="en-US" sz="2200" dirty="0" err="1"/>
              <a:t>или</a:t>
            </a:r>
            <a:r>
              <a:rPr lang="en-US" sz="2200" dirty="0"/>
              <a:t> </a:t>
            </a:r>
            <a:r>
              <a:rPr lang="en-US" sz="2200" dirty="0" err="1"/>
              <a:t>других</a:t>
            </a:r>
            <a:r>
              <a:rPr lang="en-US" sz="2200" dirty="0"/>
              <a:t> </a:t>
            </a:r>
            <a:r>
              <a:rPr lang="en-US" sz="2200" dirty="0" err="1"/>
              <a:t>правних</a:t>
            </a:r>
            <a:r>
              <a:rPr lang="en-US" sz="2200" dirty="0"/>
              <a:t> </a:t>
            </a:r>
            <a:r>
              <a:rPr lang="en-US" sz="2200" dirty="0" err="1"/>
              <a:t>лица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, у </a:t>
            </a:r>
            <a:r>
              <a:rPr lang="en-US" sz="2200" dirty="0" err="1"/>
              <a:t>смислу</a:t>
            </a:r>
            <a:r>
              <a:rPr lang="en-US" sz="2200" dirty="0"/>
              <a:t> </a:t>
            </a:r>
            <a:r>
              <a:rPr lang="en-US" sz="2200" dirty="0" err="1"/>
              <a:t>закона</a:t>
            </a:r>
            <a:r>
              <a:rPr lang="en-US" sz="2200" dirty="0"/>
              <a:t> о </a:t>
            </a:r>
            <a:r>
              <a:rPr lang="en-US" sz="2200" dirty="0" err="1"/>
              <a:t>јавним</a:t>
            </a:r>
            <a:r>
              <a:rPr lang="en-US" sz="2200" dirty="0"/>
              <a:t> </a:t>
            </a:r>
            <a:r>
              <a:rPr lang="en-US" sz="2200" dirty="0" err="1" smtClean="0"/>
              <a:t>набавкама</a:t>
            </a:r>
            <a:r>
              <a:rPr lang="sr-Cyrl-RS" sz="2200" dirty="0" smtClean="0"/>
              <a:t> </a:t>
            </a:r>
            <a:r>
              <a:rPr lang="en-US" sz="2200" dirty="0" smtClean="0"/>
              <a:t>(</a:t>
            </a:r>
            <a:r>
              <a:rPr lang="en-US" sz="2200" dirty="0"/>
              <a:t>у </a:t>
            </a:r>
            <a:r>
              <a:rPr lang="en-US" sz="2200" dirty="0" err="1"/>
              <a:t>наставку</a:t>
            </a:r>
            <a:r>
              <a:rPr lang="en-US" sz="2200" dirty="0"/>
              <a:t> </a:t>
            </a:r>
            <a:r>
              <a:rPr lang="en-US" sz="2200" dirty="0" smtClean="0"/>
              <a:t>ЗЈН</a:t>
            </a:r>
            <a:r>
              <a:rPr lang="en-US" sz="2200" dirty="0"/>
              <a:t>), </a:t>
            </a:r>
            <a:r>
              <a:rPr lang="en-US" sz="2200" dirty="0" err="1"/>
              <a:t>сматрају</a:t>
            </a:r>
            <a:r>
              <a:rPr lang="en-US" sz="2200" dirty="0"/>
              <a:t> </a:t>
            </a:r>
            <a:r>
              <a:rPr lang="en-US" sz="2200" dirty="0" err="1"/>
              <a:t>наручиоцима</a:t>
            </a:r>
            <a:r>
              <a:rPr lang="en-US" sz="2200" dirty="0"/>
              <a:t>,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начин</a:t>
            </a:r>
            <a:r>
              <a:rPr lang="en-US" sz="2200" dirty="0"/>
              <a:t> и </a:t>
            </a:r>
            <a:r>
              <a:rPr lang="en-US" sz="2200" dirty="0" err="1"/>
              <a:t>под</a:t>
            </a:r>
            <a:r>
              <a:rPr lang="en-US" sz="2200" dirty="0"/>
              <a:t> </a:t>
            </a:r>
            <a:r>
              <a:rPr lang="en-US" sz="2200" dirty="0" err="1"/>
              <a:t>условима</a:t>
            </a:r>
            <a:r>
              <a:rPr lang="en-US" sz="2200" dirty="0"/>
              <a:t> </a:t>
            </a:r>
            <a:r>
              <a:rPr lang="en-US" sz="2200" dirty="0" err="1"/>
              <a:t>прописаним</a:t>
            </a:r>
            <a:r>
              <a:rPr lang="en-US" sz="2200" dirty="0"/>
              <a:t> </a:t>
            </a:r>
            <a:r>
              <a:rPr lang="en-US" sz="2200" dirty="0" err="1"/>
              <a:t>овим</a:t>
            </a:r>
            <a:r>
              <a:rPr lang="en-US" sz="2200" dirty="0"/>
              <a:t> </a:t>
            </a:r>
            <a:r>
              <a:rPr lang="en-US" sz="2200" dirty="0" err="1"/>
              <a:t>законом</a:t>
            </a:r>
            <a:r>
              <a:rPr lang="en-US" sz="2200" dirty="0"/>
              <a:t>.</a:t>
            </a:r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err="1" smtClean="0"/>
              <a:t>Н</a:t>
            </a:r>
            <a:r>
              <a:rPr lang="en-US" dirty="0" err="1" smtClean="0"/>
              <a:t>ачела</a:t>
            </a:r>
            <a:r>
              <a:rPr lang="en-US" dirty="0" smtClean="0"/>
              <a:t> </a:t>
            </a:r>
            <a:r>
              <a:rPr lang="en-US" dirty="0" err="1"/>
              <a:t>јавне</a:t>
            </a:r>
            <a:r>
              <a:rPr lang="en-US" dirty="0"/>
              <a:t> </a:t>
            </a:r>
            <a:r>
              <a:rPr lang="en-US" dirty="0" err="1"/>
              <a:t>набавке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2200" dirty="0" err="1" smtClean="0"/>
              <a:t>Начело</a:t>
            </a:r>
            <a:r>
              <a:rPr lang="en-US" sz="2200" dirty="0" smtClean="0"/>
              <a:t> </a:t>
            </a:r>
            <a:r>
              <a:rPr lang="en-US" sz="2200" u="sng" dirty="0" err="1"/>
              <a:t>економичности</a:t>
            </a:r>
            <a:r>
              <a:rPr lang="en-US" sz="2200" u="sng" dirty="0"/>
              <a:t> и </a:t>
            </a:r>
            <a:r>
              <a:rPr lang="en-US" sz="2200" u="sng" dirty="0" err="1"/>
              <a:t>ефикасности</a:t>
            </a:r>
            <a:r>
              <a:rPr lang="en-US" sz="2200" dirty="0"/>
              <a:t> </a:t>
            </a:r>
            <a:r>
              <a:rPr lang="en-US" sz="2200" dirty="0" err="1"/>
              <a:t>употребе</a:t>
            </a:r>
            <a:r>
              <a:rPr lang="en-US" sz="2200" dirty="0"/>
              <a:t> </a:t>
            </a:r>
            <a:r>
              <a:rPr lang="en-US" sz="2200" dirty="0" err="1"/>
              <a:t>јавних</a:t>
            </a:r>
            <a:r>
              <a:rPr lang="en-US" sz="2200" dirty="0"/>
              <a:t> </a:t>
            </a:r>
            <a:r>
              <a:rPr lang="en-US" sz="2200" dirty="0" err="1"/>
              <a:t>средстава</a:t>
            </a:r>
            <a:r>
              <a:rPr lang="en-US" sz="2200" dirty="0"/>
              <a:t> – </a:t>
            </a:r>
            <a:r>
              <a:rPr lang="en-US" sz="2200" dirty="0" err="1"/>
              <a:t>избор</a:t>
            </a:r>
            <a:r>
              <a:rPr lang="en-US" sz="2200" dirty="0"/>
              <a:t> </a:t>
            </a:r>
            <a:r>
              <a:rPr lang="en-US" sz="2200" dirty="0" err="1"/>
              <a:t>најповољније</a:t>
            </a:r>
            <a:r>
              <a:rPr lang="en-US" sz="2200" dirty="0"/>
              <a:t> </a:t>
            </a:r>
            <a:r>
              <a:rPr lang="en-US" sz="2200" dirty="0" err="1"/>
              <a:t>понуде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врши</a:t>
            </a:r>
            <a:r>
              <a:rPr lang="en-US" sz="2200" dirty="0"/>
              <a:t> у </a:t>
            </a:r>
            <a:r>
              <a:rPr lang="en-US" sz="2200" dirty="0" err="1"/>
              <a:t>роковима</a:t>
            </a:r>
            <a:r>
              <a:rPr lang="en-US" sz="2200" dirty="0"/>
              <a:t> и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начин</a:t>
            </a:r>
            <a:r>
              <a:rPr lang="en-US" sz="2200" dirty="0"/>
              <a:t> </a:t>
            </a:r>
            <a:r>
              <a:rPr lang="en-US" sz="2200" dirty="0" err="1"/>
              <a:t>прописан</a:t>
            </a:r>
            <a:r>
              <a:rPr lang="en-US" sz="2200" dirty="0"/>
              <a:t> </a:t>
            </a:r>
            <a:r>
              <a:rPr lang="en-US" sz="2200" dirty="0" err="1"/>
              <a:t>законом</a:t>
            </a:r>
            <a:r>
              <a:rPr lang="en-US" sz="2200" dirty="0"/>
              <a:t> о </a:t>
            </a:r>
            <a:r>
              <a:rPr lang="en-US" sz="2200" dirty="0" err="1"/>
              <a:t>јавним</a:t>
            </a:r>
            <a:r>
              <a:rPr lang="en-US" sz="2200" dirty="0"/>
              <a:t> </a:t>
            </a:r>
            <a:r>
              <a:rPr lang="en-US" sz="2200" dirty="0" err="1"/>
              <a:t>набавкама</a:t>
            </a:r>
            <a:r>
              <a:rPr lang="en-US" sz="2200" dirty="0"/>
              <a:t> и </a:t>
            </a:r>
            <a:r>
              <a:rPr lang="en-US" sz="2200" dirty="0" err="1"/>
              <a:t>са</a:t>
            </a:r>
            <a:r>
              <a:rPr lang="en-US" sz="2200" dirty="0"/>
              <a:t> </a:t>
            </a:r>
            <a:r>
              <a:rPr lang="en-US" sz="2200" dirty="0" err="1"/>
              <a:t>што</a:t>
            </a:r>
            <a:r>
              <a:rPr lang="en-US" sz="2200" dirty="0"/>
              <a:t> </a:t>
            </a:r>
            <a:r>
              <a:rPr lang="en-US" sz="2200" dirty="0" err="1"/>
              <a:t>мање</a:t>
            </a:r>
            <a:r>
              <a:rPr lang="en-US" sz="2200" dirty="0"/>
              <a:t> </a:t>
            </a:r>
            <a:r>
              <a:rPr lang="en-US" sz="2200" dirty="0" err="1"/>
              <a:t>трошкова</a:t>
            </a:r>
            <a:r>
              <a:rPr lang="en-US" sz="2200" dirty="0"/>
              <a:t> </a:t>
            </a:r>
            <a:r>
              <a:rPr lang="en-US" sz="2200" dirty="0" err="1"/>
              <a:t>везаних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реализацију</a:t>
            </a:r>
            <a:r>
              <a:rPr lang="en-US" sz="2200" dirty="0"/>
              <a:t> </a:t>
            </a:r>
            <a:r>
              <a:rPr lang="en-US" sz="2200" dirty="0" err="1"/>
              <a:t>јавне</a:t>
            </a:r>
            <a:r>
              <a:rPr lang="en-US" sz="2200" dirty="0"/>
              <a:t> </a:t>
            </a:r>
            <a:r>
              <a:rPr lang="en-US" sz="2200" dirty="0" err="1"/>
              <a:t>набавке</a:t>
            </a:r>
            <a:r>
              <a:rPr lang="en-US" sz="2200" dirty="0" smtClean="0"/>
              <a:t>.</a:t>
            </a:r>
            <a:endParaRPr lang="sr-Cyrl-RS" sz="2200" dirty="0" smtClean="0"/>
          </a:p>
          <a:p>
            <a:pPr marL="514350" indent="-514350">
              <a:buNone/>
            </a:pPr>
            <a:endParaRPr lang="en-US" sz="2200" dirty="0"/>
          </a:p>
          <a:p>
            <a:pPr marL="514350" indent="-514350">
              <a:buFont typeface="+mj-lt"/>
              <a:buAutoNum type="arabicPeriod" startAt="2"/>
            </a:pPr>
            <a:r>
              <a:rPr lang="sr-Cyrl-RS" sz="2200" dirty="0" smtClean="0"/>
              <a:t>Н</a:t>
            </a:r>
            <a:r>
              <a:rPr lang="en-US" sz="2200" dirty="0" err="1" smtClean="0"/>
              <a:t>ачело</a:t>
            </a:r>
            <a:r>
              <a:rPr lang="en-US" sz="2200" dirty="0" smtClean="0"/>
              <a:t> </a:t>
            </a:r>
            <a:r>
              <a:rPr lang="en-US" sz="2200" u="sng" dirty="0" err="1"/>
              <a:t>обезбеђивања</a:t>
            </a:r>
            <a:r>
              <a:rPr lang="en-US" sz="2200" u="sng" dirty="0"/>
              <a:t> </a:t>
            </a:r>
            <a:r>
              <a:rPr lang="en-US" sz="2200" u="sng" dirty="0" err="1"/>
              <a:t>конкуренције</a:t>
            </a:r>
            <a:r>
              <a:rPr lang="en-US" sz="2200" dirty="0"/>
              <a:t> </a:t>
            </a:r>
            <a:r>
              <a:rPr lang="en-US" sz="2200" dirty="0" err="1"/>
              <a:t>међу</a:t>
            </a:r>
            <a:r>
              <a:rPr lang="en-US" sz="2200" dirty="0"/>
              <a:t> </a:t>
            </a:r>
            <a:r>
              <a:rPr lang="en-US" sz="2200" dirty="0" err="1" smtClean="0"/>
              <a:t>произвођачима</a:t>
            </a:r>
            <a:r>
              <a:rPr lang="sr-Cyrl-RS" sz="2200" dirty="0" smtClean="0"/>
              <a:t> и добављачима</a:t>
            </a:r>
            <a:r>
              <a:rPr lang="en-US" sz="2200" dirty="0" smtClean="0"/>
              <a:t> </a:t>
            </a:r>
            <a:r>
              <a:rPr lang="en-US" sz="2200" dirty="0"/>
              <a:t>– </a:t>
            </a:r>
            <a:r>
              <a:rPr lang="en-US" sz="2200" dirty="0" err="1"/>
              <a:t>обезбеђивање</a:t>
            </a:r>
            <a:r>
              <a:rPr lang="en-US" sz="2200" dirty="0"/>
              <a:t> </a:t>
            </a:r>
            <a:r>
              <a:rPr lang="en-US" sz="2200" dirty="0" err="1"/>
              <a:t>економичне</a:t>
            </a:r>
            <a:r>
              <a:rPr lang="en-US" sz="2200" dirty="0"/>
              <a:t> и </a:t>
            </a:r>
            <a:r>
              <a:rPr lang="en-US" sz="2200" dirty="0" err="1"/>
              <a:t>ефикасне</a:t>
            </a:r>
            <a:r>
              <a:rPr lang="en-US" sz="2200" dirty="0"/>
              <a:t> </a:t>
            </a:r>
            <a:r>
              <a:rPr lang="en-US" sz="2200" dirty="0" err="1"/>
              <a:t>употребе</a:t>
            </a:r>
            <a:r>
              <a:rPr lang="en-US" sz="2200" dirty="0"/>
              <a:t> </a:t>
            </a:r>
            <a:r>
              <a:rPr lang="en-US" sz="2200" dirty="0" err="1"/>
              <a:t>јавних</a:t>
            </a:r>
            <a:r>
              <a:rPr lang="en-US" sz="2200" dirty="0"/>
              <a:t> </a:t>
            </a:r>
            <a:r>
              <a:rPr lang="en-US" sz="2200" dirty="0" err="1"/>
              <a:t>средстава</a:t>
            </a:r>
            <a:r>
              <a:rPr lang="en-US" sz="2200" dirty="0"/>
              <a:t>. У </a:t>
            </a:r>
            <a:r>
              <a:rPr lang="en-US" sz="2200" dirty="0" err="1"/>
              <a:t>јавном</a:t>
            </a:r>
            <a:r>
              <a:rPr lang="en-US" sz="2200" dirty="0"/>
              <a:t> </a:t>
            </a:r>
            <a:r>
              <a:rPr lang="en-US" sz="2200" dirty="0" err="1"/>
              <a:t>сектору</a:t>
            </a:r>
            <a:r>
              <a:rPr lang="en-US" sz="2200" dirty="0"/>
              <a:t> </a:t>
            </a:r>
            <a:r>
              <a:rPr lang="en-US" sz="2200" dirty="0" err="1"/>
              <a:t>уговор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закључује</a:t>
            </a:r>
            <a:r>
              <a:rPr lang="en-US" sz="2200" dirty="0"/>
              <a:t> </a:t>
            </a:r>
            <a:r>
              <a:rPr lang="en-US" sz="2200" dirty="0" err="1"/>
              <a:t>са</a:t>
            </a:r>
            <a:r>
              <a:rPr lang="en-US" sz="2200" dirty="0"/>
              <a:t> </a:t>
            </a:r>
            <a:r>
              <a:rPr lang="en-US" sz="2200" dirty="0" err="1"/>
              <a:t>оним</a:t>
            </a:r>
            <a:r>
              <a:rPr lang="en-US" sz="2200" dirty="0"/>
              <a:t> </a:t>
            </a:r>
            <a:r>
              <a:rPr lang="en-US" sz="2200" dirty="0" err="1"/>
              <a:t>правним</a:t>
            </a:r>
            <a:r>
              <a:rPr lang="en-US" sz="2200" dirty="0"/>
              <a:t> </a:t>
            </a:r>
            <a:r>
              <a:rPr lang="en-US" sz="2200" dirty="0" err="1"/>
              <a:t>или</a:t>
            </a:r>
            <a:r>
              <a:rPr lang="en-US" sz="2200" dirty="0"/>
              <a:t> </a:t>
            </a:r>
            <a:r>
              <a:rPr lang="en-US" sz="2200" dirty="0" err="1"/>
              <a:t>физичким</a:t>
            </a:r>
            <a:r>
              <a:rPr lang="en-US" sz="2200" dirty="0"/>
              <a:t> </a:t>
            </a:r>
            <a:r>
              <a:rPr lang="en-US" sz="2200" dirty="0" err="1"/>
              <a:t>лицем</a:t>
            </a:r>
            <a:r>
              <a:rPr lang="en-US" sz="2200" dirty="0"/>
              <a:t> </a:t>
            </a:r>
            <a:r>
              <a:rPr lang="en-US" sz="2200" dirty="0" err="1"/>
              <a:t>које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изабрано</a:t>
            </a:r>
            <a:r>
              <a:rPr lang="en-US" sz="2200" dirty="0"/>
              <a:t> </a:t>
            </a:r>
            <a:r>
              <a:rPr lang="en-US" sz="2200" dirty="0" err="1"/>
              <a:t>посредним</a:t>
            </a:r>
            <a:r>
              <a:rPr lang="en-US" sz="2200" dirty="0"/>
              <a:t> </a:t>
            </a:r>
            <a:r>
              <a:rPr lang="en-US" sz="2200" dirty="0" err="1"/>
              <a:t>надметањем</a:t>
            </a:r>
            <a:r>
              <a:rPr lang="en-US" sz="2200" dirty="0"/>
              <a:t>, </a:t>
            </a:r>
            <a:r>
              <a:rPr lang="en-US" sz="2200" dirty="0" err="1"/>
              <a:t>однос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избор</a:t>
            </a:r>
            <a:r>
              <a:rPr lang="en-US" sz="2200" dirty="0"/>
              <a:t> </a:t>
            </a:r>
            <a:r>
              <a:rPr lang="en-US" sz="2200" dirty="0" err="1"/>
              <a:t>врши</a:t>
            </a:r>
            <a:r>
              <a:rPr lang="en-US" sz="2200" dirty="0"/>
              <a:t> </a:t>
            </a:r>
            <a:r>
              <a:rPr lang="en-US" sz="2200" dirty="0" err="1"/>
              <a:t>кроз</a:t>
            </a:r>
            <a:r>
              <a:rPr lang="en-US" sz="2200" dirty="0"/>
              <a:t> </a:t>
            </a:r>
            <a:r>
              <a:rPr lang="en-US" sz="2200" dirty="0" err="1"/>
              <a:t>поступак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подразумева</a:t>
            </a:r>
            <a:r>
              <a:rPr lang="en-US" sz="2200" dirty="0"/>
              <a:t> </a:t>
            </a:r>
            <a:r>
              <a:rPr lang="en-US" sz="2200" dirty="0" err="1"/>
              <a:t>конкуренцију</a:t>
            </a:r>
            <a:r>
              <a:rPr lang="en-US" sz="2200" dirty="0"/>
              <a:t>.</a:t>
            </a:r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</a:t>
            </a:r>
            <a:r>
              <a:rPr lang="en-US" dirty="0" err="1" smtClean="0"/>
              <a:t>ачела</a:t>
            </a:r>
            <a:r>
              <a:rPr lang="en-US" dirty="0" smtClean="0"/>
              <a:t> </a:t>
            </a:r>
            <a:r>
              <a:rPr lang="en-US" dirty="0" err="1" smtClean="0"/>
              <a:t>јавне</a:t>
            </a:r>
            <a:r>
              <a:rPr lang="en-US" dirty="0" smtClean="0"/>
              <a:t> </a:t>
            </a:r>
            <a:r>
              <a:rPr lang="en-US" dirty="0" err="1" smtClean="0"/>
              <a:t>набавке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363272" cy="4713387"/>
          </a:xfrm>
        </p:spPr>
        <p:txBody>
          <a:bodyPr>
            <a:noAutofit/>
          </a:bodyPr>
          <a:lstStyle/>
          <a:p>
            <a:pPr marL="457200" indent="-457200">
              <a:lnSpc>
                <a:spcPct val="110000"/>
              </a:lnSpc>
              <a:buFont typeface="+mj-lt"/>
              <a:buAutoNum type="arabicPeriod" startAt="3"/>
            </a:pPr>
            <a:r>
              <a:rPr lang="en-US" sz="2200" dirty="0" err="1" smtClean="0"/>
              <a:t>Начело</a:t>
            </a:r>
            <a:r>
              <a:rPr lang="en-US" sz="2200" dirty="0" smtClean="0"/>
              <a:t> </a:t>
            </a:r>
            <a:r>
              <a:rPr lang="en-US" sz="2200" u="sng" dirty="0" err="1" smtClean="0"/>
              <a:t>транспарентности</a:t>
            </a:r>
            <a:r>
              <a:rPr lang="sr-Cyrl-RS" sz="2200" dirty="0" smtClean="0"/>
              <a:t> </a:t>
            </a:r>
            <a:r>
              <a:rPr lang="en-US" sz="2200" dirty="0" err="1" smtClean="0"/>
              <a:t>поступка</a:t>
            </a:r>
            <a:r>
              <a:rPr lang="en-US" sz="2200" dirty="0" smtClean="0"/>
              <a:t> </a:t>
            </a:r>
            <a:r>
              <a:rPr lang="en-US" sz="2200" dirty="0" err="1"/>
              <a:t>јавне</a:t>
            </a:r>
            <a:r>
              <a:rPr lang="en-US" sz="2200" dirty="0"/>
              <a:t> </a:t>
            </a:r>
            <a:r>
              <a:rPr lang="en-US" sz="2200" dirty="0" err="1"/>
              <a:t>набавке</a:t>
            </a:r>
            <a:r>
              <a:rPr lang="en-US" sz="2200" dirty="0"/>
              <a:t> - </a:t>
            </a:r>
            <a:r>
              <a:rPr lang="sr-Cyrl-RS" sz="2200" dirty="0" err="1" smtClean="0"/>
              <a:t>п</a:t>
            </a:r>
            <a:r>
              <a:rPr lang="en-US" sz="2200" dirty="0" err="1" smtClean="0"/>
              <a:t>оступци</a:t>
            </a:r>
            <a:r>
              <a:rPr lang="en-US" sz="2200" dirty="0" smtClean="0"/>
              <a:t> </a:t>
            </a:r>
            <a:r>
              <a:rPr lang="en-US" sz="2200" dirty="0"/>
              <a:t>у </a:t>
            </a:r>
            <a:r>
              <a:rPr lang="en-US" sz="2200" dirty="0" err="1"/>
              <a:t>којима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одлучује</a:t>
            </a:r>
            <a:r>
              <a:rPr lang="en-US" sz="2200" dirty="0"/>
              <a:t> о </a:t>
            </a:r>
            <a:r>
              <a:rPr lang="en-US" sz="2200" dirty="0" err="1"/>
              <a:t>јавним</a:t>
            </a:r>
            <a:r>
              <a:rPr lang="en-US" sz="2200" dirty="0"/>
              <a:t> </a:t>
            </a:r>
            <a:r>
              <a:rPr lang="en-US" sz="2200" dirty="0" err="1"/>
              <a:t>набавкама</a:t>
            </a:r>
            <a:r>
              <a:rPr lang="en-US" sz="2200" dirty="0"/>
              <a:t> (</a:t>
            </a:r>
            <a:r>
              <a:rPr lang="en-US" sz="2200" dirty="0" err="1"/>
              <a:t>сам</a:t>
            </a:r>
            <a:r>
              <a:rPr lang="en-US" sz="2200" dirty="0"/>
              <a:t> </a:t>
            </a:r>
            <a:r>
              <a:rPr lang="en-US" sz="2200" dirty="0" err="1"/>
              <a:t>поступак</a:t>
            </a:r>
            <a:r>
              <a:rPr lang="en-US" sz="2200" dirty="0"/>
              <a:t> </a:t>
            </a:r>
            <a:r>
              <a:rPr lang="en-US" sz="2200" dirty="0" err="1"/>
              <a:t>јавне</a:t>
            </a:r>
            <a:r>
              <a:rPr lang="en-US" sz="2200" dirty="0"/>
              <a:t> </a:t>
            </a:r>
            <a:r>
              <a:rPr lang="en-US" sz="2200" dirty="0" err="1"/>
              <a:t>набавке</a:t>
            </a:r>
            <a:r>
              <a:rPr lang="en-US" sz="2200" dirty="0"/>
              <a:t>, </a:t>
            </a:r>
            <a:r>
              <a:rPr lang="en-US" sz="2200" dirty="0" err="1"/>
              <a:t>као</a:t>
            </a:r>
            <a:r>
              <a:rPr lang="en-US" sz="2200" dirty="0"/>
              <a:t> и </a:t>
            </a:r>
            <a:r>
              <a:rPr lang="en-US" sz="2200" dirty="0" err="1"/>
              <a:t>поступак</a:t>
            </a:r>
            <a:r>
              <a:rPr lang="en-US" sz="2200" dirty="0"/>
              <a:t> </a:t>
            </a:r>
            <a:r>
              <a:rPr lang="en-US" sz="2200" dirty="0" err="1"/>
              <a:t>заштите</a:t>
            </a:r>
            <a:r>
              <a:rPr lang="en-US" sz="2200" dirty="0"/>
              <a:t> </a:t>
            </a:r>
            <a:r>
              <a:rPr lang="en-US" sz="2200" dirty="0" err="1"/>
              <a:t>права</a:t>
            </a:r>
            <a:r>
              <a:rPr lang="en-US" sz="2200" dirty="0"/>
              <a:t>) </a:t>
            </a:r>
            <a:r>
              <a:rPr lang="en-US" sz="2200" dirty="0" err="1"/>
              <a:t>морају</a:t>
            </a:r>
            <a:r>
              <a:rPr lang="en-US" sz="2200" dirty="0"/>
              <a:t> </a:t>
            </a:r>
            <a:r>
              <a:rPr lang="en-US" sz="2200" dirty="0" err="1"/>
              <a:t>бити</a:t>
            </a:r>
            <a:r>
              <a:rPr lang="en-US" sz="2200" dirty="0"/>
              <a:t> </a:t>
            </a:r>
            <a:r>
              <a:rPr lang="en-US" sz="2200" dirty="0" err="1"/>
              <a:t>јасни</a:t>
            </a:r>
            <a:r>
              <a:rPr lang="en-US" sz="2200" dirty="0"/>
              <a:t> </a:t>
            </a:r>
            <a:r>
              <a:rPr lang="en-US" sz="2200" dirty="0" err="1"/>
              <a:t>учесницима</a:t>
            </a:r>
            <a:r>
              <a:rPr lang="en-US" sz="2200" dirty="0"/>
              <a:t> и </a:t>
            </a:r>
            <a:r>
              <a:rPr lang="en-US" sz="2200" dirty="0" err="1"/>
              <a:t>доступни</a:t>
            </a:r>
            <a:r>
              <a:rPr lang="en-US" sz="2200" dirty="0"/>
              <a:t> </a:t>
            </a:r>
            <a:r>
              <a:rPr lang="en-US" sz="2200" dirty="0" err="1"/>
              <a:t>увиду</a:t>
            </a:r>
            <a:r>
              <a:rPr lang="en-US" sz="2200" dirty="0"/>
              <a:t> </a:t>
            </a:r>
            <a:r>
              <a:rPr lang="en-US" sz="2200" dirty="0" err="1"/>
              <a:t>јавности</a:t>
            </a:r>
            <a:r>
              <a:rPr lang="en-US" sz="2200" dirty="0"/>
              <a:t>. </a:t>
            </a:r>
            <a:r>
              <a:rPr lang="en-US" sz="2200" dirty="0" err="1"/>
              <a:t>Наиме</a:t>
            </a:r>
            <a:r>
              <a:rPr lang="en-US" sz="2200" dirty="0"/>
              <a:t>, </a:t>
            </a:r>
            <a:r>
              <a:rPr lang="en-US" sz="2200" dirty="0" err="1"/>
              <a:t>само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тај</a:t>
            </a:r>
            <a:r>
              <a:rPr lang="en-US" sz="2200" dirty="0"/>
              <a:t> </a:t>
            </a:r>
            <a:r>
              <a:rPr lang="en-US" sz="2200" dirty="0" err="1"/>
              <a:t>начин</a:t>
            </a:r>
            <a:r>
              <a:rPr lang="en-US" sz="2200" dirty="0"/>
              <a:t> </a:t>
            </a:r>
            <a:r>
              <a:rPr lang="en-US" sz="2200" dirty="0" err="1"/>
              <a:t>може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обезбеди</a:t>
            </a:r>
            <a:r>
              <a:rPr lang="en-US" sz="2200" dirty="0"/>
              <a:t> </a:t>
            </a:r>
            <a:r>
              <a:rPr lang="en-US" sz="2200" dirty="0" err="1"/>
              <a:t>ефективна</a:t>
            </a:r>
            <a:r>
              <a:rPr lang="en-US" sz="2200" dirty="0"/>
              <a:t>, </a:t>
            </a:r>
            <a:r>
              <a:rPr lang="en-US" sz="2200" dirty="0" err="1"/>
              <a:t>стварна</a:t>
            </a:r>
            <a:r>
              <a:rPr lang="en-US" sz="2200" dirty="0"/>
              <a:t>  </a:t>
            </a:r>
            <a:r>
              <a:rPr lang="en-US" sz="2200" dirty="0" err="1"/>
              <a:t>конкуренција</a:t>
            </a:r>
            <a:r>
              <a:rPr lang="en-US" sz="2200" dirty="0"/>
              <a:t>, </a:t>
            </a:r>
            <a:r>
              <a:rPr lang="en-US" sz="2200" dirty="0" err="1"/>
              <a:t>као</a:t>
            </a:r>
            <a:r>
              <a:rPr lang="en-US" sz="2200" dirty="0"/>
              <a:t> </a:t>
            </a:r>
            <a:r>
              <a:rPr lang="en-US" sz="2200" dirty="0" err="1"/>
              <a:t>основно</a:t>
            </a:r>
            <a:r>
              <a:rPr lang="en-US" sz="2200" dirty="0"/>
              <a:t> </a:t>
            </a:r>
            <a:r>
              <a:rPr lang="en-US" sz="2200" dirty="0" err="1"/>
              <a:t>средство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обезбеђивање</a:t>
            </a:r>
            <a:r>
              <a:rPr lang="en-US" sz="2200" dirty="0"/>
              <a:t> </a:t>
            </a:r>
            <a:r>
              <a:rPr lang="en-US" sz="2200" dirty="0" err="1"/>
              <a:t>ефикасне</a:t>
            </a:r>
            <a:r>
              <a:rPr lang="en-US" sz="2200" dirty="0"/>
              <a:t> и </a:t>
            </a:r>
            <a:r>
              <a:rPr lang="en-US" sz="2200" dirty="0" err="1"/>
              <a:t>економичне</a:t>
            </a:r>
            <a:r>
              <a:rPr lang="en-US" sz="2200" dirty="0"/>
              <a:t> </a:t>
            </a:r>
            <a:r>
              <a:rPr lang="en-US" sz="2200" dirty="0" err="1"/>
              <a:t>употребе</a:t>
            </a:r>
            <a:r>
              <a:rPr lang="en-US" sz="2200" dirty="0"/>
              <a:t> </a:t>
            </a:r>
            <a:r>
              <a:rPr lang="en-US" sz="2200" dirty="0" err="1"/>
              <a:t>јавних</a:t>
            </a:r>
            <a:r>
              <a:rPr lang="en-US" sz="2200" dirty="0"/>
              <a:t> </a:t>
            </a:r>
            <a:r>
              <a:rPr lang="en-US" sz="2200" dirty="0" err="1"/>
              <a:t>средстава</a:t>
            </a:r>
            <a:r>
              <a:rPr lang="en-US" sz="2200" dirty="0" smtClean="0"/>
              <a:t>.</a:t>
            </a:r>
            <a:endParaRPr lang="sr-Cyrl-RS" sz="2200" dirty="0" smtClean="0"/>
          </a:p>
          <a:p>
            <a:pPr marL="457200" indent="-457200">
              <a:lnSpc>
                <a:spcPct val="110000"/>
              </a:lnSpc>
              <a:buFont typeface="+mj-lt"/>
              <a:buAutoNum type="arabicPeriod" startAt="3"/>
            </a:pPr>
            <a:endParaRPr lang="en-US" sz="2200" dirty="0"/>
          </a:p>
          <a:p>
            <a:pPr marL="457200" indent="-457200">
              <a:lnSpc>
                <a:spcPct val="110000"/>
              </a:lnSpc>
              <a:buFont typeface="+mj-lt"/>
              <a:buAutoNum type="arabicPeriod" startAt="4"/>
            </a:pPr>
            <a:r>
              <a:rPr lang="en-US" sz="2200" dirty="0" err="1" smtClean="0"/>
              <a:t>Начело</a:t>
            </a:r>
            <a:r>
              <a:rPr lang="en-US" sz="2200" dirty="0" smtClean="0"/>
              <a:t> </a:t>
            </a:r>
            <a:r>
              <a:rPr lang="en-US" sz="2200" u="sng" dirty="0" err="1"/>
              <a:t>једнакости</a:t>
            </a:r>
            <a:r>
              <a:rPr lang="en-US" sz="2200" u="sng" dirty="0"/>
              <a:t> </a:t>
            </a:r>
            <a:r>
              <a:rPr lang="en-US" sz="2200" u="sng" dirty="0" err="1"/>
              <a:t>понуђача</a:t>
            </a:r>
            <a:r>
              <a:rPr lang="en-US" sz="2200" dirty="0"/>
              <a:t> - </a:t>
            </a:r>
            <a:r>
              <a:rPr lang="sr-Cyrl-RS" sz="2200" dirty="0" err="1" smtClean="0"/>
              <a:t>о</a:t>
            </a:r>
            <a:r>
              <a:rPr lang="en-US" sz="2200" smtClean="0"/>
              <a:t>стваривање</a:t>
            </a:r>
            <a:r>
              <a:rPr lang="en-US" sz="2200" dirty="0" smtClean="0"/>
              <a:t> </a:t>
            </a:r>
            <a:r>
              <a:rPr lang="en-US" sz="2200" dirty="0" err="1"/>
              <a:t>начела</a:t>
            </a:r>
            <a:r>
              <a:rPr lang="en-US" sz="2200" dirty="0"/>
              <a:t> </a:t>
            </a:r>
            <a:r>
              <a:rPr lang="en-US" sz="2200" dirty="0" err="1"/>
              <a:t>једнакости</a:t>
            </a:r>
            <a:r>
              <a:rPr lang="en-US" sz="2200" dirty="0"/>
              <a:t> </a:t>
            </a:r>
            <a:r>
              <a:rPr lang="en-US" sz="2200" dirty="0" err="1"/>
              <a:t>понуђача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, </a:t>
            </a:r>
            <a:r>
              <a:rPr lang="en-US" sz="2200" dirty="0" err="1"/>
              <a:t>уз</a:t>
            </a:r>
            <a:r>
              <a:rPr lang="en-US" sz="2200" dirty="0"/>
              <a:t> </a:t>
            </a:r>
            <a:r>
              <a:rPr lang="en-US" sz="2200" dirty="0" err="1"/>
              <a:t>остваривање</a:t>
            </a:r>
            <a:r>
              <a:rPr lang="en-US" sz="2200" dirty="0"/>
              <a:t> </a:t>
            </a:r>
            <a:r>
              <a:rPr lang="en-US" sz="2200" dirty="0" err="1"/>
              <a:t>начела</a:t>
            </a:r>
            <a:r>
              <a:rPr lang="en-US" sz="2200" dirty="0"/>
              <a:t> </a:t>
            </a:r>
            <a:r>
              <a:rPr lang="en-US" sz="2200" dirty="0" err="1"/>
              <a:t>транспарентности</a:t>
            </a:r>
            <a:r>
              <a:rPr lang="en-US" sz="2200" dirty="0"/>
              <a:t> </a:t>
            </a:r>
            <a:r>
              <a:rPr lang="en-US" sz="2200" dirty="0" err="1"/>
              <a:t>поступка</a:t>
            </a:r>
            <a:r>
              <a:rPr lang="en-US" sz="2200" dirty="0"/>
              <a:t>, </a:t>
            </a:r>
            <a:r>
              <a:rPr lang="en-US" sz="2200" dirty="0" err="1"/>
              <a:t>основни</a:t>
            </a:r>
            <a:r>
              <a:rPr lang="en-US" sz="2200" dirty="0"/>
              <a:t> </a:t>
            </a:r>
            <a:r>
              <a:rPr lang="en-US" sz="2200" dirty="0" err="1"/>
              <a:t>предуслов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обезбеђивање</a:t>
            </a:r>
            <a:r>
              <a:rPr lang="en-US" sz="2200" dirty="0"/>
              <a:t> </a:t>
            </a:r>
            <a:r>
              <a:rPr lang="en-US" sz="2200" dirty="0" err="1"/>
              <a:t>конкуренције</a:t>
            </a:r>
            <a:r>
              <a:rPr lang="en-US" sz="2200" dirty="0"/>
              <a:t> у </a:t>
            </a:r>
            <a:r>
              <a:rPr lang="en-US" sz="2200" dirty="0" err="1"/>
              <a:t>поступцима</a:t>
            </a:r>
            <a:r>
              <a:rPr lang="en-US" sz="2200" dirty="0"/>
              <a:t> </a:t>
            </a:r>
            <a:r>
              <a:rPr lang="en-US" sz="2200" dirty="0" err="1"/>
              <a:t>јавних</a:t>
            </a:r>
            <a:r>
              <a:rPr lang="en-US" sz="2200" dirty="0"/>
              <a:t> </a:t>
            </a:r>
            <a:r>
              <a:rPr lang="en-US" sz="2200" dirty="0" err="1"/>
              <a:t>набавки</a:t>
            </a:r>
            <a:r>
              <a:rPr lang="en-US" sz="2200" dirty="0"/>
              <a:t>. </a:t>
            </a:r>
            <a:r>
              <a:rPr lang="en-US" sz="2200" dirty="0" err="1"/>
              <a:t>Наручилац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обавезан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у </a:t>
            </a:r>
            <a:r>
              <a:rPr lang="en-US" sz="2200" dirty="0" err="1"/>
              <a:t>свим</a:t>
            </a:r>
            <a:r>
              <a:rPr lang="en-US" sz="2200" dirty="0"/>
              <a:t> </a:t>
            </a:r>
            <a:r>
              <a:rPr lang="en-US" sz="2200" dirty="0" err="1"/>
              <a:t>фазама</a:t>
            </a:r>
            <a:r>
              <a:rPr lang="en-US" sz="2200" dirty="0"/>
              <a:t> </a:t>
            </a:r>
            <a:r>
              <a:rPr lang="en-US" sz="2200" dirty="0" err="1"/>
              <a:t>поступка</a:t>
            </a:r>
            <a:r>
              <a:rPr lang="en-US" sz="2200" dirty="0"/>
              <a:t> </a:t>
            </a:r>
            <a:r>
              <a:rPr lang="en-US" sz="2200" dirty="0" err="1"/>
              <a:t>јавне</a:t>
            </a:r>
            <a:r>
              <a:rPr lang="en-US" sz="2200" dirty="0"/>
              <a:t> </a:t>
            </a:r>
            <a:r>
              <a:rPr lang="en-US" sz="2200" dirty="0" err="1"/>
              <a:t>набавке</a:t>
            </a:r>
            <a:r>
              <a:rPr lang="en-US" sz="2200" dirty="0"/>
              <a:t> </a:t>
            </a:r>
            <a:r>
              <a:rPr lang="en-US" sz="2200" dirty="0" err="1"/>
              <a:t>обезбеди</a:t>
            </a:r>
            <a:r>
              <a:rPr lang="en-US" sz="2200" dirty="0"/>
              <a:t> </a:t>
            </a:r>
            <a:r>
              <a:rPr lang="en-US" sz="2200" dirty="0" err="1"/>
              <a:t>једнак</a:t>
            </a:r>
            <a:r>
              <a:rPr lang="en-US" sz="2200" dirty="0"/>
              <a:t> </a:t>
            </a:r>
            <a:r>
              <a:rPr lang="en-US" sz="2200" dirty="0" err="1"/>
              <a:t>положај</a:t>
            </a:r>
            <a:r>
              <a:rPr lang="en-US" sz="2200" dirty="0"/>
              <a:t> </a:t>
            </a:r>
            <a:r>
              <a:rPr lang="en-US" sz="2200" dirty="0" err="1"/>
              <a:t>свим</a:t>
            </a:r>
            <a:r>
              <a:rPr lang="en-US" sz="2200" dirty="0"/>
              <a:t> </a:t>
            </a:r>
            <a:r>
              <a:rPr lang="en-US" sz="2200" dirty="0" err="1"/>
              <a:t>понуђачима</a:t>
            </a:r>
            <a:r>
              <a:rPr lang="en-US" sz="2200" dirty="0"/>
              <a:t>.</a:t>
            </a:r>
          </a:p>
          <a:p>
            <a:pPr>
              <a:lnSpc>
                <a:spcPct val="110000"/>
              </a:lnSpc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1539</TotalTime>
  <Words>3100</Words>
  <Application>Microsoft Office PowerPoint</Application>
  <PresentationFormat>On-screen Show (4:3)</PresentationFormat>
  <Paragraphs>154</Paragraphs>
  <Slides>39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Office Theme</vt:lpstr>
      <vt:lpstr>Document</vt:lpstr>
      <vt:lpstr>Планирање набавке лекова и медицинских средстава у апотеци</vt:lpstr>
      <vt:lpstr>Фармацеутска здравствена делатност у јавној апотеци</vt:lpstr>
      <vt:lpstr>Управљање снабдевањем лекова</vt:lpstr>
      <vt:lpstr>Набавка и снабдевање</vt:lpstr>
      <vt:lpstr>Набавка и снабдевање</vt:lpstr>
      <vt:lpstr>Веледрогерије</vt:lpstr>
      <vt:lpstr>Јавне набавке</vt:lpstr>
      <vt:lpstr>Начела јавне набавке</vt:lpstr>
      <vt:lpstr>Начела јавне набавке</vt:lpstr>
      <vt:lpstr>Поступци јавне набавке</vt:lpstr>
      <vt:lpstr>Отворени поступак</vt:lpstr>
      <vt:lpstr>Отворени поступак</vt:lpstr>
      <vt:lpstr>Отворени поступак</vt:lpstr>
      <vt:lpstr>Рестриктивни поступак</vt:lpstr>
      <vt:lpstr>Јавна набавка мале вредности</vt:lpstr>
      <vt:lpstr>Спровођење поступка јавне набавке</vt:lpstr>
      <vt:lpstr>Спровођење поступка јавне набавке</vt:lpstr>
      <vt:lpstr>Спровођење поступка јавне набавке</vt:lpstr>
      <vt:lpstr>Конкурсна документација</vt:lpstr>
      <vt:lpstr>Конкурсна документација</vt:lpstr>
      <vt:lpstr>Конкурсна документација</vt:lpstr>
      <vt:lpstr>Дефинисање критеријума за оцењивање</vt:lpstr>
      <vt:lpstr>Дефинисање критеријума за оцењивање</vt:lpstr>
      <vt:lpstr>Дефинисање критеријума за оцењивање</vt:lpstr>
      <vt:lpstr>Дефинисање критеријума за оцењивање</vt:lpstr>
      <vt:lpstr>Дефинисање критеријума за оцењивање</vt:lpstr>
      <vt:lpstr>Набавка лекова у приватној пракси</vt:lpstr>
      <vt:lpstr>Набавка лекова у приватној пракси</vt:lpstr>
      <vt:lpstr>Набавка лекова у приватној пракси</vt:lpstr>
      <vt:lpstr>Набавка лекова у приватној пракси</vt:lpstr>
      <vt:lpstr>Набавка лекова у приватној пракси</vt:lpstr>
      <vt:lpstr>Набавка лекова у приватној пракси</vt:lpstr>
      <vt:lpstr>Пријем производа</vt:lpstr>
      <vt:lpstr>Пријем производа</vt:lpstr>
      <vt:lpstr>Пријем производа</vt:lpstr>
      <vt:lpstr>Пријем производа</vt:lpstr>
      <vt:lpstr>Пријем производа</vt:lpstr>
      <vt:lpstr>Пријем производа</vt:lpstr>
      <vt:lpstr>Slide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Isidora</dc:creator>
  <cp:lastModifiedBy>Maca</cp:lastModifiedBy>
  <cp:revision>23</cp:revision>
  <dcterms:created xsi:type="dcterms:W3CDTF">2017-05-03T12:19:07Z</dcterms:created>
  <dcterms:modified xsi:type="dcterms:W3CDTF">2019-01-29T13:40:12Z</dcterms:modified>
</cp:coreProperties>
</file>